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439" r:id="rId2"/>
  </p:sldMasterIdLst>
  <p:notesMasterIdLst>
    <p:notesMasterId r:id="rId46"/>
  </p:notesMasterIdLst>
  <p:handoutMasterIdLst>
    <p:handoutMasterId r:id="rId47"/>
  </p:handoutMasterIdLst>
  <p:sldIdLst>
    <p:sldId id="558" r:id="rId3"/>
    <p:sldId id="610" r:id="rId4"/>
    <p:sldId id="611" r:id="rId5"/>
    <p:sldId id="612" r:id="rId6"/>
    <p:sldId id="660" r:id="rId7"/>
    <p:sldId id="613" r:id="rId8"/>
    <p:sldId id="614" r:id="rId9"/>
    <p:sldId id="615" r:id="rId10"/>
    <p:sldId id="616" r:id="rId11"/>
    <p:sldId id="617" r:id="rId12"/>
    <p:sldId id="618" r:id="rId13"/>
    <p:sldId id="619" r:id="rId14"/>
    <p:sldId id="620" r:id="rId15"/>
    <p:sldId id="621" r:id="rId16"/>
    <p:sldId id="622" r:id="rId17"/>
    <p:sldId id="623" r:id="rId18"/>
    <p:sldId id="661" r:id="rId19"/>
    <p:sldId id="624" r:id="rId20"/>
    <p:sldId id="625" r:id="rId21"/>
    <p:sldId id="626" r:id="rId22"/>
    <p:sldId id="627" r:id="rId23"/>
    <p:sldId id="629" r:id="rId24"/>
    <p:sldId id="630" r:id="rId25"/>
    <p:sldId id="631" r:id="rId26"/>
    <p:sldId id="662" r:id="rId27"/>
    <p:sldId id="633" r:id="rId28"/>
    <p:sldId id="634" r:id="rId29"/>
    <p:sldId id="650" r:id="rId30"/>
    <p:sldId id="635" r:id="rId31"/>
    <p:sldId id="636" r:id="rId32"/>
    <p:sldId id="637" r:id="rId33"/>
    <p:sldId id="638" r:id="rId34"/>
    <p:sldId id="639" r:id="rId35"/>
    <p:sldId id="640" r:id="rId36"/>
    <p:sldId id="641" r:id="rId37"/>
    <p:sldId id="642" r:id="rId38"/>
    <p:sldId id="643" r:id="rId39"/>
    <p:sldId id="645" r:id="rId40"/>
    <p:sldId id="646" r:id="rId41"/>
    <p:sldId id="651" r:id="rId42"/>
    <p:sldId id="647" r:id="rId43"/>
    <p:sldId id="648" r:id="rId44"/>
    <p:sldId id="354" r:id="rId4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3CA6"/>
    <a:srgbClr val="104FDA"/>
    <a:srgbClr val="4F4FE3"/>
    <a:srgbClr val="223F90"/>
    <a:srgbClr val="005400"/>
    <a:srgbClr val="007000"/>
    <a:srgbClr val="004800"/>
    <a:srgbClr val="71996D"/>
    <a:srgbClr val="0066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64" autoAdjust="0"/>
    <p:restoredTop sz="94660" autoAdjust="0"/>
  </p:normalViewPr>
  <p:slideViewPr>
    <p:cSldViewPr snapToGrid="0">
      <p:cViewPr varScale="1">
        <p:scale>
          <a:sx n="57" d="100"/>
          <a:sy n="57" d="100"/>
        </p:scale>
        <p:origin x="690" y="6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92"/>
    </p:cViewPr>
  </p:sorterViewPr>
  <p:notesViewPr>
    <p:cSldViewPr snapToGrid="0">
      <p:cViewPr varScale="1">
        <p:scale>
          <a:sx n="79" d="100"/>
          <a:sy n="79" d="100"/>
        </p:scale>
        <p:origin x="249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0F7CC58-21DF-45E0-9C83-5689BA8E893E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67194E1-C404-494D-90C4-76F09FA5858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55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4C1DCC-F72F-4E93-BB8C-E5CEFD96BEC5}" type="datetimeFigureOut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548074D-717C-46BA-8081-604674BE3C0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83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B1F82-58EF-4D22-852D-D3E7AD933D38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65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6862125-6A3A-48C8-AEA3-69526B7594CE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482512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B4866-7915-4EE0-9927-C6A2A1D33B19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0215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8BECB-85FE-46BC-BD56-FFA3D3AB591F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65398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7F8-118F-4AE6-987E-ECD54D88E0DE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6752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678AB-EE52-4520-A2F7-FA7F3EA0900B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067943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924F-E122-4E82-934B-11114A2DA84A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601122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C697F-8DCA-4E05-9F1F-138675464B8A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65673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B938C-F098-4988-84F4-CBDAF2961A28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66043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5D108-99FC-4A8E-BC83-D17B6F94D5BF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22386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DD7D2-C0EC-4927-A811-76260AAFF2A5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81726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77E88-73E7-4830-B088-E57CE7942F46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712843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rgbClr val="3573C2"/>
            </a:gs>
            <a:gs pos="15000">
              <a:srgbClr val="4285CB"/>
            </a:gs>
            <a:gs pos="7000">
              <a:srgbClr val="2158B4"/>
            </a:gs>
            <a:gs pos="89000">
              <a:srgbClr val="0C3CA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2D96CFE0-3C77-45FF-BB90-C6EE256FAB8B}" type="datetime1">
              <a:rPr lang="en-US" smtClean="0"/>
              <a:pPr/>
              <a:t>7/17/2020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5F532363-5462-4229-83AC-AF010E83DB6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89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p:transition spd="slow">
    <p:wipe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AV"/><Relationship Id="rId2" Type="http://schemas.microsoft.com/office/2007/relationships/media" Target="../media/media10.WAV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15.emf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AV"/><Relationship Id="rId7" Type="http://schemas.openxmlformats.org/officeDocument/2006/relationships/image" Target="../media/image11.png"/><Relationship Id="rId2" Type="http://schemas.microsoft.com/office/2007/relationships/media" Target="../media/media13.WAV"/><Relationship Id="rId1" Type="http://schemas.openxmlformats.org/officeDocument/2006/relationships/tags" Target="../tags/tag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audio" Target="../media/media17.WAV"/><Relationship Id="rId7" Type="http://schemas.openxmlformats.org/officeDocument/2006/relationships/image" Target="../media/image22.emf"/><Relationship Id="rId2" Type="http://schemas.microsoft.com/office/2007/relationships/media" Target="../media/media17.WAV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AV"/><Relationship Id="rId2" Type="http://schemas.microsoft.com/office/2007/relationships/media" Target="../media/media19.WAV"/><Relationship Id="rId1" Type="http://schemas.openxmlformats.org/officeDocument/2006/relationships/tags" Target="../tags/tag7.xml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AV"/><Relationship Id="rId2" Type="http://schemas.microsoft.com/office/2007/relationships/media" Target="../media/media20.WAV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AV"/><Relationship Id="rId7" Type="http://schemas.openxmlformats.org/officeDocument/2006/relationships/image" Target="../media/image4.png"/><Relationship Id="rId2" Type="http://schemas.microsoft.com/office/2007/relationships/media" Target="../media/media22.WAV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AV"/><Relationship Id="rId7" Type="http://schemas.openxmlformats.org/officeDocument/2006/relationships/image" Target="../media/image4.png"/><Relationship Id="rId2" Type="http://schemas.microsoft.com/office/2007/relationships/media" Target="../media/media23.WAV"/><Relationship Id="rId1" Type="http://schemas.openxmlformats.org/officeDocument/2006/relationships/tags" Target="../tags/tag10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AV"/><Relationship Id="rId7" Type="http://schemas.openxmlformats.org/officeDocument/2006/relationships/image" Target="../media/image4.png"/><Relationship Id="rId2" Type="http://schemas.microsoft.com/office/2007/relationships/media" Target="../media/media24.WAV"/><Relationship Id="rId1" Type="http://schemas.openxmlformats.org/officeDocument/2006/relationships/tags" Target="../tags/tag11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4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4.pn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AV"/><Relationship Id="rId2" Type="http://schemas.microsoft.com/office/2007/relationships/media" Target="../media/media30.WAV"/><Relationship Id="rId1" Type="http://schemas.openxmlformats.org/officeDocument/2006/relationships/tags" Target="../tags/tag12.xml"/><Relationship Id="rId5" Type="http://schemas.openxmlformats.org/officeDocument/2006/relationships/image" Target="../media/image47.png"/><Relationship Id="rId4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AV"/><Relationship Id="rId7" Type="http://schemas.openxmlformats.org/officeDocument/2006/relationships/image" Target="../media/image4.png"/><Relationship Id="rId2" Type="http://schemas.microsoft.com/office/2007/relationships/media" Target="../media/media31.WAV"/><Relationship Id="rId1" Type="http://schemas.openxmlformats.org/officeDocument/2006/relationships/tags" Target="../tags/tag13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AV"/><Relationship Id="rId2" Type="http://schemas.microsoft.com/office/2007/relationships/media" Target="../media/media33.WAV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4.png"/><Relationship Id="rId4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6" Type="http://schemas.openxmlformats.org/officeDocument/2006/relationships/image" Target="../media/image4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AV"/><Relationship Id="rId2" Type="http://schemas.microsoft.com/office/2007/relationships/media" Target="../media/media36.WAV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11.png"/><Relationship Id="rId4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AV"/><Relationship Id="rId2" Type="http://schemas.microsoft.com/office/2007/relationships/media" Target="../media/media40.WAV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41.WAV"/><Relationship Id="rId7" Type="http://schemas.openxmlformats.org/officeDocument/2006/relationships/image" Target="cid:AD401F24-EFC9-4826-8C0C-123C9CB0E0F4" TargetMode="External"/><Relationship Id="rId2" Type="http://schemas.microsoft.com/office/2007/relationships/media" Target="../media/media41.WAV"/><Relationship Id="rId1" Type="http://schemas.openxmlformats.org/officeDocument/2006/relationships/tags" Target="../tags/tag1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2.WAV"/><Relationship Id="rId1" Type="http://schemas.microsoft.com/office/2007/relationships/media" Target="../media/media42.WAV"/><Relationship Id="rId5" Type="http://schemas.openxmlformats.org/officeDocument/2006/relationships/image" Target="../media/image11.png"/><Relationship Id="rId4" Type="http://schemas.openxmlformats.org/officeDocument/2006/relationships/image" Target="../media/image6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43.WAV"/><Relationship Id="rId1" Type="http://schemas.microsoft.com/office/2007/relationships/media" Target="../media/media43.WAV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7" Type="http://schemas.openxmlformats.org/officeDocument/2006/relationships/image" Target="../media/image11.png"/><Relationship Id="rId2" Type="http://schemas.microsoft.com/office/2007/relationships/media" Target="../media/media7.WAV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7" Type="http://schemas.openxmlformats.org/officeDocument/2006/relationships/image" Target="../media/image4.png"/><Relationship Id="rId2" Type="http://schemas.microsoft.com/office/2007/relationships/media" Target="../media/media8.WAV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9.WAV"/><Relationship Id="rId7" Type="http://schemas.openxmlformats.org/officeDocument/2006/relationships/image" Target="../media/image14.emf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12426" y="2655874"/>
            <a:ext cx="11999626" cy="3114318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  <a:t>RESIDENT AND CLIENT SERVICES</a:t>
            </a:r>
            <a:b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  <a:t>CATEGORY</a:t>
            </a:r>
            <a:br>
              <a:rPr lang="en-US" sz="4000" b="1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♦♦♦</a:t>
            </a:r>
            <a:br>
              <a:rPr lang="en-US" sz="4000" b="1" dirty="0">
                <a:solidFill>
                  <a:srgbClr val="E6A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000" b="1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b="1" dirty="0">
              <a:solidFill>
                <a:schemeClr val="tx1"/>
              </a:solidFill>
              <a:latin typeface="Baskerville Old Face" panose="02020602080505020303" pitchFamily="18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AF1126A-8DEF-4149-B09B-8C4AC654E0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880" y="242829"/>
            <a:ext cx="2700239" cy="1495672"/>
          </a:xfrm>
          <a:prstGeom prst="rect">
            <a:avLst/>
          </a:prstGeom>
        </p:spPr>
      </p:pic>
      <p:pic>
        <p:nvPicPr>
          <p:cNvPr id="8" name="~PP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50007"/>
      </p:ext>
    </p:extLst>
  </p:cSld>
  <p:clrMapOvr>
    <a:masterClrMapping/>
  </p:clrMapOvr>
  <p:transition advTm="131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76013" y="277465"/>
            <a:ext cx="710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UNISON HOUSING PARTNERS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WESTMINSTER, COLORADO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Peter LIfari,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Family and Community Vitality at Unison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A637BB-4367-41FB-B925-95AD240C6A7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10042" y="3570292"/>
            <a:ext cx="3649730" cy="26671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47DBFE-4EFB-4B52-B534-5C9F2774C964}"/>
              </a:ext>
            </a:extLst>
          </p:cNvPr>
          <p:cNvSpPr/>
          <p:nvPr/>
        </p:nvSpPr>
        <p:spPr>
          <a:xfrm>
            <a:off x="473395" y="3570292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BRITAIN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BRITAIN, CONNECTICUT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T. Hamilton, Executive Director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CARES 2020</a:t>
            </a:r>
          </a:p>
        </p:txBody>
      </p:sp>
      <p:pic>
        <p:nvPicPr>
          <p:cNvPr id="12" name="~PP333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743606"/>
      </p:ext>
    </p:extLst>
  </p:cSld>
  <p:clrMapOvr>
    <a:masterClrMapping/>
  </p:clrMapOvr>
  <p:transition advTm="20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188636" y="109947"/>
            <a:ext cx="71089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DAYTONA BEACH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DAYTONA BEACH, FLORIDA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Terril Bates, Chief Executive Officer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DBHA Girls on the Run</a:t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Training and Partnerships Lead to Employment</a:t>
            </a:r>
          </a:p>
          <a:p>
            <a:pPr lvl="1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wearing costumes&#10;&#10;Description automatically generated">
            <a:extLst>
              <a:ext uri="{FF2B5EF4-FFF2-40B4-BE49-F238E27FC236}">
                <a16:creationId xmlns:a16="http://schemas.microsoft.com/office/drawing/2014/main" id="{A2D014C1-6064-46B3-883D-134DCCC02F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0" y="846223"/>
            <a:ext cx="3874167" cy="25827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00755E29-E0B2-4C2A-B43E-649D56BFAB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0" y="3632977"/>
            <a:ext cx="4237898" cy="24305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~PP345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2973"/>
      </p:ext>
    </p:extLst>
  </p:cSld>
  <p:clrMapOvr>
    <a:masterClrMapping/>
  </p:clrMapOvr>
  <p:transition advTm="16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188636" y="109947"/>
            <a:ext cx="71089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FORT MYERS, FLORIDA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Marcia Davis,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HACFM-Community Safety Collective Impact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Catherine Lamberg, Lieutenant William Tellis, FMPD Housing Officer Division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HACFM-Healthy Aging in Place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Tina Iten, Kris Volpone, Vivian Watkins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HACFM-College Fellows &amp; Internship Program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Marcia Davis, Dr. Tom Felke, Vivian Watkins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~PP275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83959"/>
      </p:ext>
    </p:extLst>
  </p:cSld>
  <p:clrMapOvr>
    <a:masterClrMapping/>
  </p:clrMapOvr>
  <p:transition advTm="237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61023" y="312314"/>
            <a:ext cx="710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SARASOTA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SARASOTA, FLORIDA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William Russell, President/CEO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Art Enrichment Program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enee Alexandrea, 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Valerie Buchand, 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Jenny Cherry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icture containing photo, sitting, painted, colorful&#10;&#10;Description automatically generated">
            <a:extLst>
              <a:ext uri="{FF2B5EF4-FFF2-40B4-BE49-F238E27FC236}">
                <a16:creationId xmlns:a16="http://schemas.microsoft.com/office/drawing/2014/main" id="{CF2F1D42-8A03-45EB-9B50-F082674A17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48" y="377077"/>
            <a:ext cx="2957573" cy="295757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icture containing small, sitting, holding, food&#10;&#10;Description automatically generated">
            <a:extLst>
              <a:ext uri="{FF2B5EF4-FFF2-40B4-BE49-F238E27FC236}">
                <a16:creationId xmlns:a16="http://schemas.microsoft.com/office/drawing/2014/main" id="{1F62726D-3222-4048-9CA2-A5D1BA3EEE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10283" y="3780168"/>
            <a:ext cx="3000572" cy="24009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77ACB58-B592-4B47-82F7-AC94073C45B5}"/>
              </a:ext>
            </a:extLst>
          </p:cNvPr>
          <p:cNvSpPr/>
          <p:nvPr/>
        </p:nvSpPr>
        <p:spPr>
          <a:xfrm>
            <a:off x="378026" y="359022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TARPON SPRINGS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TARPON SPRINGS, FLORIDA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Robbin Redd, Executive Director</a:t>
            </a:r>
          </a:p>
          <a:p>
            <a:pPr lvl="1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Career Explorations in Action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13" name="~PP226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1802516"/>
      </p:ext>
    </p:extLst>
  </p:cSld>
  <p:clrMapOvr>
    <a:masterClrMapping/>
  </p:clrMapOvr>
  <p:transition advTm="34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188636" y="109947"/>
            <a:ext cx="710897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TAMPA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TAMPA, FLORIDA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Jerome D. Ryans,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Sustainability Ambassadors Program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Village Link Up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Youth Prevention Program – Juvenile Justice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~PP43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4400"/>
      </p:ext>
    </p:extLst>
  </p:cSld>
  <p:clrMapOvr>
    <a:masterClrMapping/>
  </p:clrMapOvr>
  <p:transition advTm="17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188636" y="109947"/>
            <a:ext cx="710897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DEKALB COUNTY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DECATUR, GEORGIA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E.P. Pete Walker, Jr.,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Pathways to Independence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Youth Empowerment and Future Leaders Programs</a:t>
            </a: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5890" name="Picture 2">
            <a:extLst>
              <a:ext uri="{FF2B5EF4-FFF2-40B4-BE49-F238E27FC236}">
                <a16:creationId xmlns:a16="http://schemas.microsoft.com/office/drawing/2014/main" id="{C3435914-8E9D-4510-8241-36CF2B98C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0" y="691782"/>
            <a:ext cx="3838249" cy="2371545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C45AD39D-0A1F-48F3-B72B-3FEB4DC55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309" y="3607385"/>
            <a:ext cx="3838249" cy="255883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~PP2659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366305"/>
      </p:ext>
    </p:extLst>
  </p:cSld>
  <p:clrMapOvr>
    <a:masterClrMapping/>
  </p:clrMapOvr>
  <p:transition advTm="18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68518" y="377077"/>
            <a:ext cx="710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BOISE CITY/ADA COUNTY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BOISE, IDAHO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Deanna L. Watson,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Annual Backpack Giveaway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~PP82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58081"/>
      </p:ext>
    </p:extLst>
  </p:cSld>
  <p:clrMapOvr>
    <a:masterClrMapping/>
  </p:clrMapOvr>
  <p:transition advTm="10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188636" y="109947"/>
            <a:ext cx="710897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CHAMPAIGN COUNTY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CHAMPAIGN, ILLINOIS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A. Northern, Sr, Executive Director/CEO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 Princess Night Out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Affordable Housing Panel Discussions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Re-entry Transitional Housing Program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2727A-C049-42B0-AF50-655C1DEF929E}"/>
              </a:ext>
            </a:extLst>
          </p:cNvPr>
          <p:cNvPicPr/>
          <p:nvPr/>
        </p:nvPicPr>
        <p:blipFill rotWithShape="1">
          <a:blip r:embed="rId5" cstate="print"/>
          <a:srcRect l="58590" t="33299" r="27005" b="44387"/>
          <a:stretch/>
        </p:blipFill>
        <p:spPr bwMode="auto">
          <a:xfrm>
            <a:off x="7968560" y="556656"/>
            <a:ext cx="3050238" cy="257507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ACE6CDC5-0D54-4AB6-90DE-0E89368975F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5104343"/>
              </p:ext>
            </p:extLst>
          </p:nvPr>
        </p:nvGraphicFramePr>
        <p:xfrm>
          <a:off x="7968560" y="2899379"/>
          <a:ext cx="3104869" cy="1804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49" name="Acrobat Document" r:id="rId6" imgW="3947400" imgH="5121360" progId="AcroExch.Document.DC">
                  <p:embed/>
                </p:oleObj>
              </mc:Choice>
              <mc:Fallback>
                <p:oleObj name="Acrobat Document" r:id="rId6" imgW="3947400" imgH="5121360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ACE6CDC5-0D54-4AB6-90DE-0E89368975F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545" t="16214" r="14214" b="51920"/>
                      <a:stretch>
                        <a:fillRect/>
                      </a:stretch>
                    </p:blipFill>
                    <p:spPr bwMode="auto">
                      <a:xfrm>
                        <a:off x="7968560" y="2899379"/>
                        <a:ext cx="3104869" cy="1804548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FDF566B-18AB-4E06-9867-DEF94101492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b="21641"/>
          <a:stretch/>
        </p:blipFill>
        <p:spPr>
          <a:xfrm>
            <a:off x="7824082" y="4760310"/>
            <a:ext cx="3463203" cy="18623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~PP4027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3691"/>
      </p:ext>
    </p:extLst>
  </p:cSld>
  <p:clrMapOvr>
    <a:masterClrMapping/>
  </p:clrMapOvr>
  <p:transition advTm="25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E19AB5-8CB3-4992-9E75-D70C23DE787E}"/>
              </a:ext>
            </a:extLst>
          </p:cNvPr>
          <p:cNvSpPr txBox="1"/>
          <p:nvPr/>
        </p:nvSpPr>
        <p:spPr>
          <a:xfrm>
            <a:off x="336184" y="273283"/>
            <a:ext cx="6774829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CHAMPAIGN COUNTY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CHAMPAIGN, ILLINOIS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A. Northern, Sr., Executive Director/CEO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Creation of the HACC Enrichment  Foundation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Employee Engagement Initiatives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88B530-B2A6-4422-9892-A7D1482C8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22507" b="34797"/>
          <a:stretch/>
        </p:blipFill>
        <p:spPr>
          <a:xfrm>
            <a:off x="7485908" y="922846"/>
            <a:ext cx="3761014" cy="218589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picture containing grass, outdoor, photo, dog&#10;&#10;Description automatically generated">
            <a:extLst>
              <a:ext uri="{FF2B5EF4-FFF2-40B4-BE49-F238E27FC236}">
                <a16:creationId xmlns:a16="http://schemas.microsoft.com/office/drawing/2014/main" id="{768DA836-2118-4AAD-89CE-6238F85AA4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271" y="3826125"/>
            <a:ext cx="3384288" cy="249694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~PP35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8110"/>
      </p:ext>
    </p:extLst>
  </p:cSld>
  <p:clrMapOvr>
    <a:masterClrMapping/>
  </p:clrMapOvr>
  <p:transition advTm="117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76013" y="274839"/>
            <a:ext cx="7108979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RANDOLPH COUNTY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CHESTER, ILLINOIS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Chris Blechle, Executive Director</a:t>
            </a:r>
          </a:p>
          <a:p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Opportunity to Grow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WINNEBAGO COUNTY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ROCKFORD, ILLINOIS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Alan Zais,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Re-Entry Program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~PP280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03609"/>
      </p:ext>
    </p:extLst>
  </p:cSld>
  <p:clrMapOvr>
    <a:masterClrMapping/>
  </p:clrMapOvr>
  <p:transition advTm="27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78577" y="377077"/>
            <a:ext cx="71089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GLENDALE COMMUNITY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DIVISION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GLENDALE, ARIZONA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Stephanie Small, Community Services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Services Nexus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FFA51996-84D9-43BF-93A2-39C62E593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695" y="3293588"/>
            <a:ext cx="2285493" cy="26333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AFC154-694D-43B0-A54F-D5FBEAB9E4B2}"/>
              </a:ext>
            </a:extLst>
          </p:cNvPr>
          <p:cNvSpPr/>
          <p:nvPr/>
        </p:nvSpPr>
        <p:spPr>
          <a:xfrm>
            <a:off x="293513" y="3225261"/>
            <a:ext cx="6096000" cy="276998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TEMPE HOUSING SERVICES DIVISION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TEMPE, ARIZONA</a:t>
            </a: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Naomi Farrell, Director, Human Services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Tempe Housing Workforce Development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LeVon</a:t>
            </a: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 Lamy, Marie Raymond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~PP169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124152"/>
      </p:ext>
    </p:extLst>
  </p:cSld>
  <p:clrMapOvr>
    <a:masterClrMapping/>
  </p:clrMapOvr>
  <p:transition advTm="36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488439" y="268507"/>
            <a:ext cx="7108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ROCKFORD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ROCKFORD, ILLINOIS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Laura Snyder, Executive Director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Wellness initiative for Seniors Meeting 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Demand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183650F-99A7-4401-9221-5EDB8DC9DC22}"/>
              </a:ext>
            </a:extLst>
          </p:cNvPr>
          <p:cNvSpPr/>
          <p:nvPr/>
        </p:nvSpPr>
        <p:spPr>
          <a:xfrm>
            <a:off x="544643" y="3618601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ELKHART, INDIANA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Terry Walker,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Washington Gardens Head Start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Mitchell Craven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4C6F99B-7662-41E8-89F1-096DC58DD7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141" y="3618601"/>
            <a:ext cx="2360228" cy="2557462"/>
          </a:xfrm>
          <a:prstGeom prst="rect">
            <a:avLst/>
          </a:prstGeom>
        </p:spPr>
      </p:pic>
      <p:pic>
        <p:nvPicPr>
          <p:cNvPr id="12" name="~PP57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43583"/>
      </p:ext>
    </p:extLst>
  </p:cSld>
  <p:clrMapOvr>
    <a:masterClrMapping/>
  </p:clrMapOvr>
  <p:transition advTm="217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00870B-F0A0-4BA7-A350-4795B68BD965}"/>
              </a:ext>
            </a:extLst>
          </p:cNvPr>
          <p:cNvPicPr/>
          <p:nvPr/>
        </p:nvPicPr>
        <p:blipFill rotWithShape="1">
          <a:blip r:embed="rId4" cstate="print"/>
          <a:srcRect l="71283" t="49459" r="1922" b="17949"/>
          <a:stretch/>
        </p:blipFill>
        <p:spPr bwMode="auto">
          <a:xfrm>
            <a:off x="7520998" y="2475474"/>
            <a:ext cx="3579683" cy="2084445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591294" y="432842"/>
            <a:ext cx="7108979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ALBANY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 ALBANY, INDIANA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C. Duggins, Jr.,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Back to School Bash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Lisa Donohue</a:t>
            </a:r>
          </a:p>
          <a:p>
            <a:pPr lvl="1"/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Healthy Cooking Classes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Lisa Donohue</a:t>
            </a: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Job Club &amp; Lunch with the Bosses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Lisa Donohue</a:t>
            </a:r>
            <a:endParaRPr lang="en-US" i="1" dirty="0"/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540571-9181-4396-97A2-EDEE47CF8560}"/>
              </a:ext>
            </a:extLst>
          </p:cNvPr>
          <p:cNvPicPr/>
          <p:nvPr/>
        </p:nvPicPr>
        <p:blipFill rotWithShape="1">
          <a:blip r:embed="rId5" cstate="print"/>
          <a:srcRect l="72820" t="42621" r="3718" b="32764"/>
          <a:stretch/>
        </p:blipFill>
        <p:spPr bwMode="auto">
          <a:xfrm>
            <a:off x="7531026" y="768894"/>
            <a:ext cx="3559629" cy="1960827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8FF204-36F1-4AA5-8D0F-E2CC6DF379F8}"/>
              </a:ext>
            </a:extLst>
          </p:cNvPr>
          <p:cNvPicPr/>
          <p:nvPr/>
        </p:nvPicPr>
        <p:blipFill rotWithShape="1">
          <a:blip r:embed="rId6" cstate="print"/>
          <a:srcRect l="27090" t="24161" r="47974" b="46234"/>
          <a:stretch/>
        </p:blipFill>
        <p:spPr bwMode="auto">
          <a:xfrm>
            <a:off x="7531026" y="4559919"/>
            <a:ext cx="3579683" cy="208444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~PP116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57010"/>
      </p:ext>
    </p:extLst>
  </p:cSld>
  <p:clrMapOvr>
    <a:masterClrMapping/>
  </p:clrMapOvr>
  <p:transition advTm="16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93513" y="317862"/>
            <a:ext cx="7108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WICHITA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WICHITA, KANSAS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Sally Stang,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HYPE/TWTW Youth Employment Programs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Logan Bradshaw, Ryan Tyree, Na’shell Williams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A10F8C4-A7A2-448D-8587-125FDAF6D278}"/>
              </a:ext>
            </a:extLst>
          </p:cNvPr>
          <p:cNvPicPr/>
          <p:nvPr/>
        </p:nvPicPr>
        <p:blipFill rotWithShape="1">
          <a:blip r:embed="rId5" cstate="print"/>
          <a:srcRect l="52051" t="37151" r="22693" b="40285"/>
          <a:stretch/>
        </p:blipFill>
        <p:spPr bwMode="auto">
          <a:xfrm>
            <a:off x="7534383" y="625742"/>
            <a:ext cx="3814991" cy="2469727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33B49E-46E6-4C89-9AA6-BFADDC873A40}"/>
              </a:ext>
            </a:extLst>
          </p:cNvPr>
          <p:cNvPicPr/>
          <p:nvPr/>
        </p:nvPicPr>
        <p:blipFill rotWithShape="1">
          <a:blip r:embed="rId6" cstate="print"/>
          <a:srcRect l="30513" t="27122" r="49744" b="47807"/>
          <a:stretch/>
        </p:blipFill>
        <p:spPr bwMode="auto">
          <a:xfrm>
            <a:off x="7679467" y="3762531"/>
            <a:ext cx="3921239" cy="2538510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D74EC6-1E68-4079-9129-0CAAC5D5EC62}"/>
              </a:ext>
            </a:extLst>
          </p:cNvPr>
          <p:cNvSpPr/>
          <p:nvPr/>
        </p:nvSpPr>
        <p:spPr>
          <a:xfrm>
            <a:off x="293513" y="368052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BOWLING GREEN, KENTUCKY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Abraham Williams, Executive Director</a:t>
            </a:r>
          </a:p>
          <a:p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Megan’s Mobile Grocery</a:t>
            </a:r>
          </a:p>
        </p:txBody>
      </p:sp>
      <p:pic>
        <p:nvPicPr>
          <p:cNvPr id="13" name="~PP313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023665"/>
      </p:ext>
    </p:extLst>
  </p:cSld>
  <p:clrMapOvr>
    <a:masterClrMapping/>
  </p:clrMapOvr>
  <p:transition advTm="22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49771" y="304819"/>
            <a:ext cx="710897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CARVER COUNTY COMMUNITY DEVELOPMENT AGENCY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CHASKA, MINNESOTA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Julie Frick,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Resident Services Program</a:t>
            </a:r>
            <a:b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Sarah Carlson</a:t>
            </a:r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9986" name="Picture 2">
            <a:extLst>
              <a:ext uri="{FF2B5EF4-FFF2-40B4-BE49-F238E27FC236}">
                <a16:creationId xmlns:a16="http://schemas.microsoft.com/office/drawing/2014/main" id="{529E9E2E-9FF2-4A68-AFEA-ABB8760AC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268" y="556656"/>
            <a:ext cx="3287468" cy="2465601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521C8A-0C4A-41EA-A912-4A6AC452C331}"/>
              </a:ext>
            </a:extLst>
          </p:cNvPr>
          <p:cNvPicPr/>
          <p:nvPr/>
        </p:nvPicPr>
        <p:blipFill rotWithShape="1">
          <a:blip r:embed="rId6" cstate="print"/>
          <a:srcRect l="52949" t="14815" r="7564" b="24786"/>
          <a:stretch/>
        </p:blipFill>
        <p:spPr bwMode="auto">
          <a:xfrm>
            <a:off x="7773268" y="3618387"/>
            <a:ext cx="3287468" cy="2483339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8184B0-49F1-4D34-9876-093FF2E06809}"/>
              </a:ext>
            </a:extLst>
          </p:cNvPr>
          <p:cNvSpPr/>
          <p:nvPr/>
        </p:nvSpPr>
        <p:spPr>
          <a:xfrm>
            <a:off x="469692" y="3564311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METROPOLITAN HOUSING AND REDEVELOPMENT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ST. PAUL, MINNESOTA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Terri Smith, Executive Director</a:t>
            </a:r>
          </a:p>
          <a:p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Homeless Action Team</a:t>
            </a:r>
          </a:p>
        </p:txBody>
      </p:sp>
      <p:pic>
        <p:nvPicPr>
          <p:cNvPr id="13" name="~PP3750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268714"/>
      </p:ext>
    </p:extLst>
  </p:cSld>
  <p:clrMapOvr>
    <a:masterClrMapping/>
  </p:clrMapOvr>
  <p:transition advTm="210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18417" y="377077"/>
            <a:ext cx="71089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MISSOULA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MISSOULA, MONTANA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Lori Davidson,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Project Employment Connect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Julie Clark, Sierra Lowney, Rebecca Stancil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17CD1E-AFED-43D9-914F-33A2847355C8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4" t="9037" r="2436" b="1714"/>
          <a:stretch/>
        </p:blipFill>
        <p:spPr bwMode="auto">
          <a:xfrm>
            <a:off x="7555833" y="496429"/>
            <a:ext cx="3537450" cy="25064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F3C791-C56C-428C-8617-7EE37FC761CB}"/>
              </a:ext>
            </a:extLst>
          </p:cNvPr>
          <p:cNvSpPr txBox="1"/>
          <p:nvPr/>
        </p:nvSpPr>
        <p:spPr>
          <a:xfrm>
            <a:off x="398498" y="3429000"/>
            <a:ext cx="71089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BAYONNE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BAYONNE, NEW JERSEY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T. Mahon, Executive Director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Bayonne Housing Authority 2020 Calendar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Senior Health and Resource Expo (SHARE)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A8F5227-48C1-4C62-A0CF-6318C70A87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2071" b="16917"/>
          <a:stretch/>
        </p:blipFill>
        <p:spPr bwMode="auto">
          <a:xfrm>
            <a:off x="7587559" y="3516398"/>
            <a:ext cx="3437708" cy="250649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~PP203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5213319"/>
      </p:ext>
    </p:extLst>
  </p:cSld>
  <p:clrMapOvr>
    <a:masterClrMapping/>
  </p:clrMapOvr>
  <p:transition advTm="268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71471" y="411874"/>
            <a:ext cx="71089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EDISON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EDISON, NEW JERSEY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Deborah Hurley, Executive Director</a:t>
            </a: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Edison Housing Authority Food Program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Raquel Landero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erson sitting at a table in front of a store&#10;&#10;Description automatically generated">
            <a:extLst>
              <a:ext uri="{FF2B5EF4-FFF2-40B4-BE49-F238E27FC236}">
                <a16:creationId xmlns:a16="http://schemas.microsoft.com/office/drawing/2014/main" id="{86C0ED90-4538-467B-A07D-4F8B67C08F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450" y="449711"/>
            <a:ext cx="3728028" cy="27960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~PP21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69146"/>
      </p:ext>
    </p:extLst>
  </p:cSld>
  <p:clrMapOvr>
    <a:masterClrMapping/>
  </p:clrMapOvr>
  <p:transition advTm="103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33607" y="322082"/>
            <a:ext cx="784565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GOLDSBORO, NORTH CAROLINA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Anthony Goodson, Jr., CEO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Kindergarten Boot Camp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Goldsboro, Wayne 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Uplift Domestic Violence Support, A Caring Heart Case Management</a:t>
            </a: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Pretty Tough Women’s Support Group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Goldsboro, Wayne 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County Public Schools, City of Goldsboro</a:t>
            </a: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7BCA645A-1C79-43A6-BE11-E8FE5FFDE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942" y="516895"/>
            <a:ext cx="3567661" cy="26757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group of pink flowers on a table&#10;&#10;Description automatically generated">
            <a:extLst>
              <a:ext uri="{FF2B5EF4-FFF2-40B4-BE49-F238E27FC236}">
                <a16:creationId xmlns:a16="http://schemas.microsoft.com/office/drawing/2014/main" id="{27505445-DD53-4F7F-B7E5-DB47E803FE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30291" r="1" b="4152"/>
          <a:stretch/>
        </p:blipFill>
        <p:spPr>
          <a:xfrm>
            <a:off x="7704942" y="3665360"/>
            <a:ext cx="3567661" cy="294260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~PP264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64410"/>
      </p:ext>
    </p:extLst>
  </p:cSld>
  <p:clrMapOvr>
    <a:masterClrMapping/>
  </p:clrMapOvr>
  <p:transition advTm="14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76014" y="332855"/>
            <a:ext cx="59073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GREENSBORO, NORTH CAROLINA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James Cox, Executive Director</a:t>
            </a: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Dancing Dreamers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Maggie Larkins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Eco-Explore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Maggie Larkins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Pre-Ballet Program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Maggie Larkins</a:t>
            </a:r>
          </a:p>
          <a:p>
            <a:pPr lvl="1"/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9" descr="A picture containing sport, game, indoor, person&#10;&#10;Description automatically generated">
            <a:extLst>
              <a:ext uri="{FF2B5EF4-FFF2-40B4-BE49-F238E27FC236}">
                <a16:creationId xmlns:a16="http://schemas.microsoft.com/office/drawing/2014/main" id="{707BD56A-C107-44EA-A151-BD06D050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10"/>
          <a:stretch/>
        </p:blipFill>
        <p:spPr>
          <a:xfrm>
            <a:off x="7001389" y="526543"/>
            <a:ext cx="3610763" cy="21999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D4D234E-6E8D-4F6B-9B81-67FBE7277F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623" y="2562467"/>
            <a:ext cx="3592530" cy="219994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" name="Picture 2" descr="A group of people in costumes&#10;&#10;Description automatically generated">
            <a:extLst>
              <a:ext uri="{FF2B5EF4-FFF2-40B4-BE49-F238E27FC236}">
                <a16:creationId xmlns:a16="http://schemas.microsoft.com/office/drawing/2014/main" id="{E588602C-CB9E-4549-B2AB-CB7058F991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228" y="4430445"/>
            <a:ext cx="3768176" cy="20504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~PP349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602640"/>
      </p:ext>
    </p:extLst>
  </p:cSld>
  <p:clrMapOvr>
    <a:masterClrMapping/>
  </p:clrMapOvr>
  <p:transition advTm="17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433344" y="304819"/>
            <a:ext cx="710897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CUYAHOGA METROPOLITAN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CLEVELAND, OH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Jeffery K. Patterson, Chief Executive Officer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CMHA Girl Scouts Lights On Afterschool Engagement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CMHA PCs for People Eligibility Portal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Resident Email Pilot at Cedar High Rise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child, person, indoor, young&#10;&#10;Description automatically generated">
            <a:extLst>
              <a:ext uri="{FF2B5EF4-FFF2-40B4-BE49-F238E27FC236}">
                <a16:creationId xmlns:a16="http://schemas.microsoft.com/office/drawing/2014/main" id="{10FF290E-88FD-42AC-90E1-B9B1FCD63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3898" y="556656"/>
            <a:ext cx="2926134" cy="3377540"/>
          </a:xfrm>
          <a:prstGeom prst="rect">
            <a:avLst/>
          </a:prstGeom>
        </p:spPr>
      </p:pic>
      <p:pic>
        <p:nvPicPr>
          <p:cNvPr id="11" name="~PP186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40156"/>
      </p:ext>
    </p:extLst>
  </p:cSld>
  <p:clrMapOvr>
    <a:masterClrMapping/>
  </p:clrMapOvr>
  <p:transition advTm="26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7C0497-AF4D-4883-B62B-45240139DA2D}"/>
              </a:ext>
            </a:extLst>
          </p:cNvPr>
          <p:cNvSpPr txBox="1"/>
          <p:nvPr/>
        </p:nvSpPr>
        <p:spPr>
          <a:xfrm>
            <a:off x="497674" y="309285"/>
            <a:ext cx="609420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CUYAHOGA METROPOLITAN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CLEVELAND, OH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Jeffery K. Patterson, Chief Executive Officer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Techie Camp with </a:t>
            </a:r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TechCorps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True 2U</a:t>
            </a:r>
          </a:p>
          <a:p>
            <a:pPr lvl="1"/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World B. Free Health and Wellness Initiative</a:t>
            </a: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</p:txBody>
      </p:sp>
      <p:pic>
        <p:nvPicPr>
          <p:cNvPr id="10" name="~PP251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45783"/>
      </p:ext>
    </p:extLst>
  </p:cSld>
  <p:clrMapOvr>
    <a:masterClrMapping/>
  </p:clrMapOvr>
  <p:transition advTm="128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48597" y="289679"/>
            <a:ext cx="710897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PARAGOULD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PARAGOULD, ARKANSAS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Lange,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Backpacks for School Program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~PP1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25442"/>
      </p:ext>
    </p:extLst>
  </p:cSld>
  <p:clrMapOvr>
    <a:masterClrMapping/>
  </p:clrMapOvr>
  <p:transition advTm="105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4CEC9-9346-4E3E-82C7-788909FB0AA1}"/>
              </a:ext>
            </a:extLst>
          </p:cNvPr>
          <p:cNvSpPr txBox="1"/>
          <p:nvPr/>
        </p:nvSpPr>
        <p:spPr>
          <a:xfrm>
            <a:off x="490616" y="377077"/>
            <a:ext cx="609420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LUCAS METROPOLITAN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TOLEDO, OHIO</a:t>
            </a:r>
          </a:p>
          <a:p>
            <a:pPr lvl="0"/>
            <a:r>
              <a:rPr lang="en-US" b="1">
                <a:solidFill>
                  <a:schemeClr val="bg1"/>
                </a:solidFill>
                <a:latin typeface="Century Gothic" panose="020B0502020202020204" pitchFamily="34" charset="0"/>
              </a:rPr>
              <a:t>Joaquin Cintron Vega, </a:t>
            </a:r>
            <a:r>
              <a:rPr lang="en-US" b="1">
                <a:solidFill>
                  <a:prstClr val="white"/>
                </a:solidFill>
                <a:latin typeface="Century Gothic" panose="020B0502020202020204" pitchFamily="34" charset="0"/>
              </a:rPr>
              <a:t>President and CEO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Cooking with Commodities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8BDFA-C76C-43AA-981F-DE021D3946C4}"/>
              </a:ext>
            </a:extLst>
          </p:cNvPr>
          <p:cNvSpPr txBox="1"/>
          <p:nvPr/>
        </p:nvSpPr>
        <p:spPr>
          <a:xfrm>
            <a:off x="561513" y="3688668"/>
            <a:ext cx="609452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ZANESVILLE METROPOLITAN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ZANESVILLE, OHIO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Steve Randles,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SNAP-ED Program</a:t>
            </a:r>
            <a:endParaRPr lang="en-US" sz="2400" i="1" dirty="0"/>
          </a:p>
        </p:txBody>
      </p:sp>
      <p:pic>
        <p:nvPicPr>
          <p:cNvPr id="13" name="~PP290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9341908"/>
      </p:ext>
    </p:extLst>
  </p:cSld>
  <p:clrMapOvr>
    <a:masterClrMapping/>
  </p:clrMapOvr>
  <p:transition advTm="28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53299" y="337740"/>
            <a:ext cx="78900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OF ERIE, PENNSYLVANIA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Michael R. Fraley,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Family Self-Sufficiency</a:t>
            </a: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person sitting at a table&#10;&#10;Description automatically generated">
            <a:extLst>
              <a:ext uri="{FF2B5EF4-FFF2-40B4-BE49-F238E27FC236}">
                <a16:creationId xmlns:a16="http://schemas.microsoft.com/office/drawing/2014/main" id="{EA9C906A-238C-43E3-A323-C30AFF3D6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895" y="451811"/>
            <a:ext cx="3595359" cy="269651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2034" name="Picture 2">
            <a:extLst>
              <a:ext uri="{FF2B5EF4-FFF2-40B4-BE49-F238E27FC236}">
                <a16:creationId xmlns:a16="http://schemas.microsoft.com/office/drawing/2014/main" id="{BD09F60F-2996-4ACD-9284-609117D09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" t="25114" b="12585"/>
          <a:stretch/>
        </p:blipFill>
        <p:spPr bwMode="auto">
          <a:xfrm>
            <a:off x="7779895" y="3381338"/>
            <a:ext cx="3694729" cy="277104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251BED-5217-4553-B4C7-9C4426F65B3F}"/>
              </a:ext>
            </a:extLst>
          </p:cNvPr>
          <p:cNvSpPr/>
          <p:nvPr/>
        </p:nvSpPr>
        <p:spPr>
          <a:xfrm>
            <a:off x="492176" y="3292339"/>
            <a:ext cx="643327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ALLEGHENY COUNTY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PITTSBURGH, PENNSYLVANIA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Frank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Aggazio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Executive Director</a:t>
            </a:r>
          </a:p>
          <a:p>
            <a:pPr lvl="2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Home Ownership Program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Joe </a:t>
            </a:r>
            <a:r>
              <a:rPr lang="en-US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Benedetta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, Joshua </a:t>
            </a:r>
            <a:r>
              <a:rPr lang="en-US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Benedetta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, Felicia </a:t>
            </a:r>
            <a:r>
              <a:rPr lang="en-US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Benedetta</a:t>
            </a:r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Movie Nights</a:t>
            </a:r>
          </a:p>
        </p:txBody>
      </p:sp>
      <p:pic>
        <p:nvPicPr>
          <p:cNvPr id="12" name="~PP1526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323928"/>
      </p:ext>
    </p:extLst>
  </p:cSld>
  <p:clrMapOvr>
    <a:masterClrMapping/>
  </p:clrMapOvr>
  <p:transition advTm="202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306836" y="305070"/>
            <a:ext cx="676082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PITTSBURGH, PENNSYLVANIA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Caster D. Binion,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Eliminating Food Insecurity in Public Housing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Denise Chappel, Michelle Sandidge</a:t>
            </a: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Mobile Computer Lab 2.0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Michelle Sandidge, Byron Wright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 Safety Center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Marsha Grayson, Joy Pekar-Miller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6C492CDE-E7CC-45DD-BA92-E7BFDBD09C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08" y="2577916"/>
            <a:ext cx="3395092" cy="16792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76E42C-0A0F-4402-847A-F1AA52B9DE5B}"/>
              </a:ext>
            </a:extLst>
          </p:cNvPr>
          <p:cNvPicPr/>
          <p:nvPr/>
        </p:nvPicPr>
        <p:blipFill rotWithShape="1">
          <a:blip r:embed="rId5" cstate="print"/>
          <a:srcRect l="55342" t="57360" r="23718" b="19848"/>
          <a:stretch/>
        </p:blipFill>
        <p:spPr bwMode="auto">
          <a:xfrm>
            <a:off x="7585742" y="898625"/>
            <a:ext cx="3426504" cy="1679291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8A95F5-E388-4256-BC32-8D2928C5EBF8}"/>
              </a:ext>
            </a:extLst>
          </p:cNvPr>
          <p:cNvPicPr/>
          <p:nvPr/>
        </p:nvPicPr>
        <p:blipFill rotWithShape="1">
          <a:blip r:embed="rId6" cstate="print"/>
          <a:srcRect l="33504" t="39506" r="40316" b="20076"/>
          <a:stretch/>
        </p:blipFill>
        <p:spPr bwMode="auto">
          <a:xfrm>
            <a:off x="7633893" y="4280085"/>
            <a:ext cx="3356807" cy="2039861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~PP5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88225"/>
      </p:ext>
    </p:extLst>
  </p:cSld>
  <p:clrMapOvr>
    <a:masterClrMapping/>
  </p:clrMapOvr>
  <p:transition advTm="193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F717AA-0960-417D-B933-50893161BD5A}"/>
              </a:ext>
            </a:extLst>
          </p:cNvPr>
          <p:cNvSpPr txBox="1"/>
          <p:nvPr/>
        </p:nvSpPr>
        <p:spPr>
          <a:xfrm>
            <a:off x="472190" y="377077"/>
            <a:ext cx="663161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EAST </a:t>
            </a:r>
            <a:r>
              <a:rPr lang="en-US" sz="2400" b="1">
                <a:solidFill>
                  <a:schemeClr val="bg1"/>
                </a:solidFill>
                <a:latin typeface="Century Gothic" panose="020B0502020202020204" pitchFamily="34" charset="0"/>
              </a:rPr>
              <a:t>GREENWICH HOUSING </a:t>
            </a: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EAST GREENWICH, RHODE ISLAND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Marcia Sullivan,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NARCAN Initiative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070F08-F378-4A4B-9449-A22DB872223A}"/>
              </a:ext>
            </a:extLst>
          </p:cNvPr>
          <p:cNvPicPr/>
          <p:nvPr/>
        </p:nvPicPr>
        <p:blipFill rotWithShape="1">
          <a:blip r:embed="rId5" cstate="print"/>
          <a:srcRect l="62906" t="44520" r="11880" b="25850"/>
          <a:stretch/>
        </p:blipFill>
        <p:spPr bwMode="auto">
          <a:xfrm>
            <a:off x="7045960" y="3143212"/>
            <a:ext cx="4485088" cy="2882834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AC8241-3EF1-459D-A3FC-A2C1D9A39FA5}"/>
              </a:ext>
            </a:extLst>
          </p:cNvPr>
          <p:cNvSpPr/>
          <p:nvPr/>
        </p:nvSpPr>
        <p:spPr>
          <a:xfrm>
            <a:off x="567128" y="3161950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NEWPORT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NEWPORT, RHODE ISLAND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Rhonda Mitchell,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Donovan Manor Health &amp; Wellness Partnership</a:t>
            </a:r>
          </a:p>
        </p:txBody>
      </p:sp>
      <p:pic>
        <p:nvPicPr>
          <p:cNvPr id="11" name="~PP225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893282"/>
      </p:ext>
    </p:extLst>
  </p:cSld>
  <p:clrMapOvr>
    <a:masterClrMapping/>
  </p:clrMapOvr>
  <p:transition advTm="22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71646" y="432235"/>
            <a:ext cx="71089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FLORENCE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FLORENCE, SOUTH CAROLINA</a:t>
            </a:r>
          </a:p>
          <a:p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Clamentine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 V. Elmore,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Historical Black Colleges and 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Universities Fair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Debra Faison, Chasidy Graham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2401D8-F1CD-4E18-A2C4-93CDAE597CC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55" y="539162"/>
            <a:ext cx="3957444" cy="25707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0" name="~PP73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529410"/>
      </p:ext>
    </p:extLst>
  </p:cSld>
  <p:clrMapOvr>
    <a:masterClrMapping/>
  </p:clrMapOvr>
  <p:transition advTm="10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78577" y="377077"/>
            <a:ext cx="7108979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AUSTIN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AUSTIN,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Michael Gerber, President/CEO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 Healthier, Happier Start for HACA’s Kids</a:t>
            </a:r>
            <a:endParaRPr lang="en-US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2"/>
            <a:endParaRPr lang="en-US" sz="2400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 is Never Too Late or Too Far for HACA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Secret of RAD Success is Stellar Communication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sitting in front of a crowd&#10;&#10;Description automatically generated">
            <a:extLst>
              <a:ext uri="{FF2B5EF4-FFF2-40B4-BE49-F238E27FC236}">
                <a16:creationId xmlns:a16="http://schemas.microsoft.com/office/drawing/2014/main" id="{58982B14-29A7-4AA1-99EC-E5C771B8DB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271" y="4303655"/>
            <a:ext cx="4173637" cy="192569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Picture 10" descr="A person sitting at a table&#10;&#10;Description automatically generated">
            <a:extLst>
              <a:ext uri="{FF2B5EF4-FFF2-40B4-BE49-F238E27FC236}">
                <a16:creationId xmlns:a16="http://schemas.microsoft.com/office/drawing/2014/main" id="{6783F33E-3260-49C3-9876-EA233276A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12" y="544558"/>
            <a:ext cx="3087954" cy="218043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3" name="~PP2470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156013"/>
      </p:ext>
    </p:extLst>
  </p:cSld>
  <p:clrMapOvr>
    <a:masterClrMapping/>
  </p:clrMapOvr>
  <p:transition advTm="221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81554" y="2984469"/>
            <a:ext cx="710897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HARLINGEN,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Hilda Benavides,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“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What Christmas Means to Me” Card Activity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Charlie Perez, Vanessa Sema	</a:t>
            </a: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Little Free Library Program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Charlie Perez, Vanessa Sema	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BC954F-33F9-493B-8128-C5E46AE8E6F1}"/>
              </a:ext>
            </a:extLst>
          </p:cNvPr>
          <p:cNvSpPr/>
          <p:nvPr/>
        </p:nvSpPr>
        <p:spPr>
          <a:xfrm>
            <a:off x="507168" y="43974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CORPUS CHRISTI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CORPUS CHRISTI,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Gary </a:t>
            </a:r>
            <a:r>
              <a:rPr lang="en-US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Allsup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STAR Mobility Counseling Program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560D2D-B0D0-43F1-9740-E6F875C5EDD6}"/>
              </a:ext>
            </a:extLst>
          </p:cNvPr>
          <p:cNvPicPr/>
          <p:nvPr/>
        </p:nvPicPr>
        <p:blipFill rotWithShape="1">
          <a:blip r:embed="rId5" cstate="print"/>
          <a:srcRect l="55725" t="53030" r="21625" b="29344"/>
          <a:stretch/>
        </p:blipFill>
        <p:spPr bwMode="auto">
          <a:xfrm>
            <a:off x="7741086" y="3294221"/>
            <a:ext cx="3896973" cy="1798038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~PP454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4546882"/>
      </p:ext>
    </p:extLst>
  </p:cSld>
  <p:clrMapOvr>
    <a:masterClrMapping/>
  </p:clrMapOvr>
  <p:transition advTm="26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86EB07-4FF1-4EC0-BC26-CEF4559115E4}"/>
              </a:ext>
            </a:extLst>
          </p:cNvPr>
          <p:cNvSpPr txBox="1"/>
          <p:nvPr/>
        </p:nvSpPr>
        <p:spPr>
          <a:xfrm>
            <a:off x="383179" y="294631"/>
            <a:ext cx="609420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HOUSTON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HOUSTON,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Mark Thiele, Interim CEO/President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Common Goals for a Common Good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Pop Up Business School Effort</a:t>
            </a:r>
          </a:p>
          <a:p>
            <a:pPr lvl="2"/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8734E3-8B6B-423B-9525-DB861D8595BB}"/>
              </a:ext>
            </a:extLst>
          </p:cNvPr>
          <p:cNvPicPr/>
          <p:nvPr/>
        </p:nvPicPr>
        <p:blipFill rotWithShape="1">
          <a:blip r:embed="rId4" cstate="print"/>
          <a:srcRect l="43077" t="25527" r="42735" b="56391"/>
          <a:stretch/>
        </p:blipFill>
        <p:spPr bwMode="auto">
          <a:xfrm>
            <a:off x="7277725" y="3429000"/>
            <a:ext cx="3897533" cy="2722973"/>
          </a:xfrm>
          <a:prstGeom prst="rect">
            <a:avLst/>
          </a:prstGeom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~PP68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97001"/>
      </p:ext>
    </p:extLst>
  </p:cSld>
  <p:clrMapOvr>
    <a:masterClrMapping/>
  </p:clrMapOvr>
  <p:transition advTm="22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378381-9294-4FCA-AEA0-B509AA916762}"/>
              </a:ext>
            </a:extLst>
          </p:cNvPr>
          <p:cNvSpPr txBox="1"/>
          <p:nvPr/>
        </p:nvSpPr>
        <p:spPr>
          <a:xfrm>
            <a:off x="404492" y="299186"/>
            <a:ext cx="705018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ANTONIO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ANTONIO,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Nisivoccia, President/CEO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  <a:p>
            <a:pPr lvl="1"/>
            <a:endParaRPr lang="en-US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Walk with a Manager” Community Initiative 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Family Self-Sufficiency  Financial Literacy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Garcia Street Urban Farm</a:t>
            </a:r>
            <a:b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HUD Jobs Plus 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3059" name="Picture 3">
            <a:extLst>
              <a:ext uri="{FF2B5EF4-FFF2-40B4-BE49-F238E27FC236}">
                <a16:creationId xmlns:a16="http://schemas.microsoft.com/office/drawing/2014/main" id="{037FC157-E63B-4796-8190-072DB6E786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6" t="14722" r="722" b="305"/>
          <a:stretch/>
        </p:blipFill>
        <p:spPr bwMode="auto">
          <a:xfrm>
            <a:off x="7680133" y="3614338"/>
            <a:ext cx="2769644" cy="253162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~PP28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937352"/>
      </p:ext>
    </p:extLst>
  </p:cSld>
  <p:clrMapOvr>
    <a:masterClrMapping/>
  </p:clrMapOvr>
  <p:transition advTm="31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0DDEF-EB6E-4938-ABB9-53D508647DBC}"/>
              </a:ext>
            </a:extLst>
          </p:cNvPr>
          <p:cNvSpPr txBox="1"/>
          <p:nvPr/>
        </p:nvSpPr>
        <p:spPr>
          <a:xfrm>
            <a:off x="256952" y="222325"/>
            <a:ext cx="658368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ANTONIO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ANTONIO,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Nisivoccia, President/CEO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HUD Jobs Plus – Mega Job Fair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Keep it Clean- Housekeeping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Mother’s Day Celebration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Parenting With a Purpose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~PP20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498528"/>
      </p:ext>
    </p:extLst>
  </p:cSld>
  <p:clrMapOvr>
    <a:masterClrMapping/>
  </p:clrMapOvr>
  <p:transition advTm="180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48404" y="377077"/>
            <a:ext cx="762034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LOS ANGELES COUNTY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ALHAMBRA, CALIFORNIA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Emilio Salas, Acting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Automated Library Services in Public Housing 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Emergency Response Unit: Woolsey Fire</a:t>
            </a:r>
          </a:p>
          <a:p>
            <a:pPr lvl="1"/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      Darlene Aikens, Stacey Dawson, Craig Woods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3A4F6BE-D62B-4F7E-BAAB-7295B93E0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632" y="931571"/>
            <a:ext cx="3633926" cy="242261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~PP106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279585"/>
      </p:ext>
    </p:extLst>
  </p:cSld>
  <p:clrMapOvr>
    <a:masterClrMapping/>
  </p:clrMapOvr>
  <p:transition advTm="22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0DDEF-EB6E-4938-ABB9-53D508647DBC}"/>
              </a:ext>
            </a:extLst>
          </p:cNvPr>
          <p:cNvSpPr txBox="1"/>
          <p:nvPr/>
        </p:nvSpPr>
        <p:spPr>
          <a:xfrm>
            <a:off x="510665" y="377077"/>
            <a:ext cx="658368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COUNTY OF HIDALGO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WESLACO, TEXAS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Mike Lopez,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Better Summer School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B728BC-E717-4349-9B52-F8B5B22DEBFC}"/>
              </a:ext>
            </a:extLst>
          </p:cNvPr>
          <p:cNvSpPr/>
          <p:nvPr/>
        </p:nvSpPr>
        <p:spPr>
          <a:xfrm>
            <a:off x="567128" y="3651222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CONNECT SALT LAKE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CITY, UTAH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Janice Kimball, Chief Executive Officer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Families BOND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Cassandra Meyers, Krysta </a:t>
            </a:r>
            <a:r>
              <a:rPr lang="en-US" dirty="0" err="1">
                <a:solidFill>
                  <a:schemeClr val="bg1"/>
                </a:solidFill>
                <a:latin typeface="Century Gothic" panose="020B0502020202020204" pitchFamily="34" charset="0"/>
              </a:rPr>
              <a:t>Kniemczyk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person wearing a costume&#10;&#10;Description automatically generated">
            <a:extLst>
              <a:ext uri="{FF2B5EF4-FFF2-40B4-BE49-F238E27FC236}">
                <a16:creationId xmlns:a16="http://schemas.microsoft.com/office/drawing/2014/main" id="{B46D25F4-85EA-48B5-BEF7-EF38FF4BC9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765" y="3739270"/>
            <a:ext cx="3383658" cy="253774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~PP102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5559105"/>
      </p:ext>
    </p:extLst>
  </p:cSld>
  <p:clrMapOvr>
    <a:masterClrMapping/>
  </p:clrMapOvr>
  <p:transition advTm="209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420463" y="284813"/>
            <a:ext cx="710897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NORFOLK REDEVELOPMENT AND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NORFOLK, VIRGINIA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John Kownack, Executive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NRHA’s Trunk or Treat Halloween Event</a:t>
            </a:r>
          </a:p>
          <a:p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 descr="A group of people standing in front of a car&#10;&#10;Description automatically generated">
            <a:extLst>
              <a:ext uri="{FF2B5EF4-FFF2-40B4-BE49-F238E27FC236}">
                <a16:creationId xmlns:a16="http://schemas.microsoft.com/office/drawing/2014/main" id="{A528A1FD-94CE-43C8-BBDC-640369EF9B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" t="5637" r="-2039" b="5498"/>
          <a:stretch/>
        </p:blipFill>
        <p:spPr>
          <a:xfrm>
            <a:off x="7737359" y="430891"/>
            <a:ext cx="3798411" cy="253157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3D7FE4-FA6A-42EB-B0D4-75880FF91670}"/>
              </a:ext>
            </a:extLst>
          </p:cNvPr>
          <p:cNvSpPr/>
          <p:nvPr/>
        </p:nvSpPr>
        <p:spPr>
          <a:xfrm>
            <a:off x="495050" y="3513959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PORTSMOUTH REDEVELOPMENT AND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PORTSMOUTH, VIRGINIA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Edward Bland,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The </a:t>
            </a:r>
            <a:r>
              <a:rPr lang="en-US" sz="2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Olori</a:t>
            </a: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Academy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D57654-63E1-46AE-81A8-800406482DDB}"/>
              </a:ext>
            </a:extLst>
          </p:cNvPr>
          <p:cNvPicPr/>
          <p:nvPr/>
        </p:nvPicPr>
        <p:blipFill rotWithShape="1"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r="14007"/>
          <a:stretch>
            <a:fillRect/>
          </a:stretch>
        </p:blipFill>
        <p:spPr bwMode="auto">
          <a:xfrm rot="5400000">
            <a:off x="8247627" y="3202796"/>
            <a:ext cx="2777874" cy="367075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3" name="~PP3528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869217"/>
      </p:ext>
    </p:extLst>
  </p:cSld>
  <p:clrMapOvr>
    <a:masterClrMapping/>
  </p:clrMapOvr>
  <p:transition advTm="22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293567" y="339680"/>
            <a:ext cx="7108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 CITY OF BREMERTON, WASHINGTON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Tim Schanne, Interim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Connections Team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Charlette Reily, Tasha Walton, Carol Zborowski</a:t>
            </a:r>
          </a:p>
          <a:p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riding on the back of a motorcycle&#10;&#10;Description automatically generated">
            <a:extLst>
              <a:ext uri="{FF2B5EF4-FFF2-40B4-BE49-F238E27FC236}">
                <a16:creationId xmlns:a16="http://schemas.microsoft.com/office/drawing/2014/main" id="{74E3CDBD-C39B-428A-A28D-1AD5F4563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208" y="485395"/>
            <a:ext cx="3880772" cy="229875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FA55F2-3BEC-4BC5-9263-9D44C7F7885E}"/>
              </a:ext>
            </a:extLst>
          </p:cNvPr>
          <p:cNvSpPr txBox="1"/>
          <p:nvPr/>
        </p:nvSpPr>
        <p:spPr>
          <a:xfrm>
            <a:off x="436556" y="3355319"/>
            <a:ext cx="71089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YAKIMA HOUSING AUTHORITY</a:t>
            </a:r>
          </a:p>
          <a:p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YAKIMA, WASHINGTON</a:t>
            </a:r>
          </a:p>
          <a:p>
            <a:r>
              <a:rPr lang="en-US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Lowel</a:t>
            </a:r>
            <a: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Krueger, Executive Director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Supported Employment Program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14" name="~PP166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13004"/>
      </p:ext>
    </p:extLst>
  </p:cSld>
  <p:clrMapOvr>
    <a:masterClrMapping/>
  </p:clrMapOvr>
  <p:transition advTm="34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961" y="1869913"/>
            <a:ext cx="120445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latin typeface="Baskerville Old Face" panose="02020602080505020303" pitchFamily="18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  <a:t>Congratulations </a:t>
            </a:r>
            <a:b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  <a:t>to the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  <a:t>2020 Awards 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Castellar" panose="020A0402060406010301" pitchFamily="18" charset="0"/>
              </a:rPr>
              <a:t>of Merit Winners !   </a:t>
            </a:r>
            <a:br>
              <a:rPr lang="en-US" sz="4000" b="1" dirty="0">
                <a:latin typeface="Baskerville Old Face" panose="02020602080505020303" pitchFamily="18" charset="0"/>
              </a:rPr>
            </a:br>
            <a:br>
              <a:rPr lang="en-US" sz="4000" b="1" dirty="0">
                <a:latin typeface="Baskerville Old Face" panose="02020602080505020303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♦♦♦</a:t>
            </a:r>
            <a:r>
              <a:rPr lang="en-US" sz="4000" b="1" dirty="0">
                <a:latin typeface="Baskerville Old Face" panose="02020602080505020303" pitchFamily="18" charset="0"/>
              </a:rPr>
              <a:t> </a:t>
            </a:r>
            <a:endParaRPr lang="en-US" sz="4000" b="1"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51EF0422-08DD-45F9-B1EE-3F578ADEE6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38" y="430206"/>
            <a:ext cx="2700239" cy="1495672"/>
          </a:xfrm>
          <a:prstGeom prst="rect">
            <a:avLst/>
          </a:prstGeom>
        </p:spPr>
      </p:pic>
      <p:pic>
        <p:nvPicPr>
          <p:cNvPr id="8" name="~PP208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563244"/>
      </p:ext>
    </p:extLst>
  </p:cSld>
  <p:clrMapOvr>
    <a:masterClrMapping/>
  </p:clrMapOvr>
  <p:transition advTm="12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330818" y="297323"/>
            <a:ext cx="7620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LOS ANGELES COUNTY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ALHAMBRA, CALIFORNIA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Emilio Salas, Acting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Modernization Space for Public Housing Youth Programs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Twima</a:t>
            </a: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 Earley</a:t>
            </a: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Moving On: A Pipeline to Permanent Housing</a:t>
            </a:r>
            <a:br>
              <a:rPr lang="en-US" b="1" i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Century Gothic" panose="020B0502020202020204" pitchFamily="34" charset="0"/>
              </a:rPr>
              <a:t>Luisa Cardenas, Norma Contreras, Adriana Ruiz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grass&#10;&#10;Description automatically generated">
            <a:extLst>
              <a:ext uri="{FF2B5EF4-FFF2-40B4-BE49-F238E27FC236}">
                <a16:creationId xmlns:a16="http://schemas.microsoft.com/office/drawing/2014/main" id="{2421B038-5D2A-4A27-9E95-B2D8537E2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23" y="615025"/>
            <a:ext cx="4209883" cy="2813975"/>
          </a:xfrm>
          <a:prstGeom prst="rect">
            <a:avLst/>
          </a:prstGeom>
        </p:spPr>
      </p:pic>
      <p:pic>
        <p:nvPicPr>
          <p:cNvPr id="12" name="~PP335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8464"/>
      </p:ext>
    </p:extLst>
  </p:cSld>
  <p:clrMapOvr>
    <a:masterClrMapping/>
  </p:clrMapOvr>
  <p:transition advTm="14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68C775-9DA3-43EF-BE1D-CCBBE0BB5B53}"/>
              </a:ext>
            </a:extLst>
          </p:cNvPr>
          <p:cNvSpPr txBox="1"/>
          <p:nvPr/>
        </p:nvSpPr>
        <p:spPr>
          <a:xfrm>
            <a:off x="415229" y="294631"/>
            <a:ext cx="6094206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LOS ANGELES COUNTY 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DEVELOPMENT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ALHAMBRA, CALIFORNIA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Emilio Salas, Acting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Newly Opened Health Clinic in Public Housing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Public Housing Youth Taking Flight in Aviation</a:t>
            </a:r>
          </a:p>
        </p:txBody>
      </p:sp>
      <p:pic>
        <p:nvPicPr>
          <p:cNvPr id="4" name="Picture 3" descr="A picture containing person, indoor, person, person&#10;&#10;Description automatically generated">
            <a:extLst>
              <a:ext uri="{FF2B5EF4-FFF2-40B4-BE49-F238E27FC236}">
                <a16:creationId xmlns:a16="http://schemas.microsoft.com/office/drawing/2014/main" id="{2D082DE9-D3AD-4C43-8F93-FAEAAC12DA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1" b="9334"/>
          <a:stretch/>
        </p:blipFill>
        <p:spPr>
          <a:xfrm>
            <a:off x="7933014" y="294631"/>
            <a:ext cx="2902970" cy="29386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Picture 7" descr="A group of people standing around a plane&#10;&#10;Description automatically generated">
            <a:extLst>
              <a:ext uri="{FF2B5EF4-FFF2-40B4-BE49-F238E27FC236}">
                <a16:creationId xmlns:a16="http://schemas.microsoft.com/office/drawing/2014/main" id="{EAFA8120-4E6E-4BE0-A26B-110771EB057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938" y="2996582"/>
            <a:ext cx="2959122" cy="3391773"/>
          </a:xfrm>
          <a:prstGeom prst="rect">
            <a:avLst/>
          </a:prstGeom>
        </p:spPr>
      </p:pic>
      <p:pic>
        <p:nvPicPr>
          <p:cNvPr id="13" name="~PP356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25805"/>
      </p:ext>
    </p:extLst>
  </p:cSld>
  <p:clrMapOvr>
    <a:masterClrMapping/>
  </p:clrMapOvr>
  <p:transition advTm="12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455286" y="202281"/>
            <a:ext cx="62597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FRESNO HOUSING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FRESNO, CALIFORNIA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Preston Prince,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Summer Tech Camp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F0D3E02-2E14-4729-9E1E-338730EAF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46" y="377076"/>
            <a:ext cx="4021945" cy="26825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 descr="A person in a blue room&#10;&#10;Description automatically generated">
            <a:extLst>
              <a:ext uri="{FF2B5EF4-FFF2-40B4-BE49-F238E27FC236}">
                <a16:creationId xmlns:a16="http://schemas.microsoft.com/office/drawing/2014/main" id="{ECDDE1DD-C870-403D-A80C-5C41C7CA20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46" y="3440243"/>
            <a:ext cx="4023888" cy="268259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E2E430-9924-456D-A045-910505E2732D}"/>
              </a:ext>
            </a:extLst>
          </p:cNvPr>
          <p:cNvSpPr/>
          <p:nvPr/>
        </p:nvSpPr>
        <p:spPr>
          <a:xfrm>
            <a:off x="455286" y="3440243"/>
            <a:ext cx="6185357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AUTHORITY OF THE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LOS ANGELES, CALIFORNIA </a:t>
            </a:r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Douglas Guthrie, President/CEO</a:t>
            </a:r>
          </a:p>
          <a:p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HACLA-Los Angeles Reconnections Center Academy 2.0</a:t>
            </a:r>
          </a:p>
        </p:txBody>
      </p:sp>
      <p:pic>
        <p:nvPicPr>
          <p:cNvPr id="15" name="~PP21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5444734"/>
      </p:ext>
    </p:extLst>
  </p:cSld>
  <p:clrMapOvr>
    <a:masterClrMapping/>
  </p:clrMapOvr>
  <p:transition advTm="30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20A3D3E-C195-4412-AA9C-0590693C6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6746" y="-72192"/>
            <a:ext cx="10558508" cy="1257696"/>
          </a:xfrm>
        </p:spPr>
        <p:txBody>
          <a:bodyPr>
            <a:normAutofit/>
          </a:bodyPr>
          <a:lstStyle/>
          <a:p>
            <a:pPr algn="ctr"/>
            <a:br>
              <a:rPr lang="en-US" sz="4000" dirty="0">
                <a:solidFill>
                  <a:schemeClr val="tx1"/>
                </a:solidFill>
                <a:latin typeface="Baskerville Old Face" panose="02020602080505020303" pitchFamily="18" charset="0"/>
              </a:rPr>
            </a:br>
            <a:endParaRPr lang="en-US"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518110" y="91261"/>
            <a:ext cx="71089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AREA HOUSING AUTHORITY OF THE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COUNTY OF VENTURA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NEWBURY PARK, CALIFORNIA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Michael Nigh, Executive Director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Art From The Heart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16D7013-953D-4275-B4B1-3B9C284279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91" y="427602"/>
            <a:ext cx="3690288" cy="276771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Picture 9" descr="A picture containing rug&#10;&#10;Description automatically generated">
            <a:extLst>
              <a:ext uri="{FF2B5EF4-FFF2-40B4-BE49-F238E27FC236}">
                <a16:creationId xmlns:a16="http://schemas.microsoft.com/office/drawing/2014/main" id="{02422539-2346-4949-A63F-1247AF48F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391" y="3621330"/>
            <a:ext cx="3893190" cy="257386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02C7D3-9B5B-47FE-A3E0-5EB0443E11F4}"/>
              </a:ext>
            </a:extLst>
          </p:cNvPr>
          <p:cNvSpPr/>
          <p:nvPr/>
        </p:nvSpPr>
        <p:spPr>
          <a:xfrm>
            <a:off x="518110" y="362133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CITY OF OXNARD DEPARTMENT OF HOUSING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OXNARD, CALIFORNIA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Emilio Ramirez, Housing Director</a:t>
            </a:r>
            <a:b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Oxnard Housing Multi-Service Center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13" name="~PP1629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0189499"/>
      </p:ext>
    </p:extLst>
  </p:cSld>
  <p:clrMapOvr>
    <a:masterClrMapping/>
  </p:clrMapOvr>
  <p:transition advTm="21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6FF9284-60F4-4159-9360-82413295FD51}"/>
              </a:ext>
            </a:extLst>
          </p:cNvPr>
          <p:cNvSpPr txBox="1"/>
          <p:nvPr/>
        </p:nvSpPr>
        <p:spPr>
          <a:xfrm>
            <a:off x="417226" y="281784"/>
            <a:ext cx="710897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COUNTY OF SAN DIEGO HOUSING AUTHORITY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DIEGO, CALIFORNIA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David Estrella, Director, County of San Diego 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Housing and CD Services</a:t>
            </a: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Reducing Returns to Homelessness &amp; Incarceration</a:t>
            </a:r>
            <a:br>
              <a:rPr lang="en-US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CF8617-EF8E-427C-8D9B-9D427D8A03B6}"/>
              </a:ext>
            </a:extLst>
          </p:cNvPr>
          <p:cNvSpPr/>
          <p:nvPr/>
        </p:nvSpPr>
        <p:spPr>
          <a:xfrm>
            <a:off x="1178321" y="377077"/>
            <a:ext cx="10422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34D6568-5447-4FED-9242-D1078AA001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048448"/>
              </p:ext>
            </p:extLst>
          </p:nvPr>
        </p:nvGraphicFramePr>
        <p:xfrm>
          <a:off x="7362154" y="3582730"/>
          <a:ext cx="3923159" cy="25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7" name="Acrobat Document" r:id="rId6" imgW="7894800" imgH="5121360" progId="AcroExch.Document.DC">
                  <p:embed/>
                </p:oleObj>
              </mc:Choice>
              <mc:Fallback>
                <p:oleObj name="Acrobat Document" r:id="rId6" imgW="7894800" imgH="5121360" progId="AcroExch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34D6568-5447-4FED-9242-D1078AA001D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2154" y="3582730"/>
                        <a:ext cx="3923159" cy="25382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CCCA07AE-C22D-43A4-9CAE-9B24F16ABA3A}"/>
              </a:ext>
            </a:extLst>
          </p:cNvPr>
          <p:cNvSpPr/>
          <p:nvPr/>
        </p:nvSpPr>
        <p:spPr>
          <a:xfrm>
            <a:off x="417226" y="3582730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DIEGO HOUSING COMMISSION</a:t>
            </a:r>
          </a:p>
          <a:p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SAN DIEGO, CALIFORNIA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Richard C. Gentry, President/CEO</a:t>
            </a:r>
          </a:p>
          <a:p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SDHC Bridges to Career Opportunities</a:t>
            </a:r>
          </a:p>
          <a:p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endParaRPr lang="en-US" dirty="0"/>
          </a:p>
        </p:txBody>
      </p:sp>
      <p:pic>
        <p:nvPicPr>
          <p:cNvPr id="10" name="~PP3615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785600" y="6451600"/>
            <a:ext cx="304800" cy="3048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752910104"/>
      </p:ext>
    </p:extLst>
  </p:cSld>
  <p:clrMapOvr>
    <a:masterClrMapping/>
  </p:clrMapOvr>
  <p:transition advTm="26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1"/>
</p:tagLst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0480BBF-5CF3-42A1-972C-384415DA73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1648</Words>
  <Application>Microsoft Office PowerPoint</Application>
  <PresentationFormat>Widescreen</PresentationFormat>
  <Paragraphs>500</Paragraphs>
  <Slides>43</Slides>
  <Notes>1</Notes>
  <HiddenSlides>0</HiddenSlides>
  <MMClips>43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Arial</vt:lpstr>
      <vt:lpstr>Baskerville Old Face</vt:lpstr>
      <vt:lpstr>Calibri</vt:lpstr>
      <vt:lpstr>Castellar</vt:lpstr>
      <vt:lpstr>Century Gothic</vt:lpstr>
      <vt:lpstr>Corbel</vt:lpstr>
      <vt:lpstr>Basis</vt:lpstr>
      <vt:lpstr>Acrobat Document</vt:lpstr>
      <vt:lpstr>RESIDENT AND CLIENT SERVICES CATEGORY ♦♦♦ 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PowerPoint Presentation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PowerPoint Presentation</vt:lpstr>
      <vt:lpstr> </vt:lpstr>
      <vt:lpstr> </vt:lpstr>
      <vt:lpstr> </vt:lpstr>
      <vt:lpstr> </vt:lpstr>
      <vt:lpstr> </vt:lpstr>
      <vt:lpstr>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 AND CLIENT SERVICES CATEGORY ♦♦♦</dc:title>
  <dc:creator/>
  <cp:lastModifiedBy/>
  <cp:revision>2</cp:revision>
  <dcterms:created xsi:type="dcterms:W3CDTF">2020-06-24T11:56:18Z</dcterms:created>
  <dcterms:modified xsi:type="dcterms:W3CDTF">2020-07-17T15:06:41Z</dcterms:modified>
</cp:coreProperties>
</file>