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6" r:id="rId4"/>
    <p:sldId id="289" r:id="rId5"/>
    <p:sldId id="288" r:id="rId6"/>
    <p:sldId id="290" r:id="rId7"/>
    <p:sldId id="259" r:id="rId8"/>
    <p:sldId id="293" r:id="rId9"/>
    <p:sldId id="280" r:id="rId10"/>
    <p:sldId id="282" r:id="rId11"/>
    <p:sldId id="281" r:id="rId12"/>
    <p:sldId id="258" r:id="rId13"/>
    <p:sldId id="260" r:id="rId14"/>
    <p:sldId id="294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85" r:id="rId28"/>
    <p:sldId id="275" r:id="rId29"/>
    <p:sldId id="276" r:id="rId30"/>
    <p:sldId id="277" r:id="rId31"/>
    <p:sldId id="278" r:id="rId32"/>
    <p:sldId id="279" r:id="rId33"/>
    <p:sldId id="291" r:id="rId34"/>
    <p:sldId id="283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87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2D80-DE35-4A3F-9D5D-5C40687DF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14294-D44F-47B1-A76A-1EF89D527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E5792-47A0-4109-96E5-7B07458C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53580-F335-4E52-9804-708D1CE9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B96F-E412-4271-A57E-EA5BE528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18DC-D80B-4DA7-9128-23BB64BB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368B-E886-446E-876A-B0F581A2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6FB60-D2A4-46C3-8C67-D36ECE38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5DBF6-5F50-4387-9523-FDD99121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5F050-8DBA-4399-BF5D-44D6BA29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8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BD708E-C88D-4648-AC3C-389D5FBF1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B9ABF-380C-4BD7-AF45-AF1354AED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D96E3-48F2-4F4A-9375-CAF74B19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E220-6778-4153-A614-20D68469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D2461-B721-496F-92A2-A1ED16EE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4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C5105-D80A-40BC-88BB-886B9ABF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05D15-322A-4DDE-A563-3FA408585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49EF8-B1C9-4A2E-BE45-B59879E0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8893-8D63-43CD-90C4-BDCC51BD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C81C9-FDA9-4CDC-AA2A-A076A32B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7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E9B4-5EFD-4A3E-B446-D8B54A9F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C6C03-6133-4164-A375-31B64F87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66DFC-E1EE-4AA2-ABC0-50018AB0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8F1E5-3A6B-422F-B787-11B7C600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E146A-7F9C-450E-B427-7480F630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7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B82B-D9A3-48AC-81D1-F120FD94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CABE7-D1BB-4C85-9779-73DE4EE39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F0B05-A1F3-4A02-8C42-453BDC718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496B0-363C-47B8-8E66-F8A545AC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C04BF-F2BB-4981-974F-193E7AC72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741BB-DC5E-463A-8EF0-5C662F99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08BC-5018-4A7C-B3E1-C52F9E90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D4B28-273B-4321-A365-DE3E47F04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5253E-27E4-47E0-8A9E-DC7FA5913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EBF1A-9AE7-45E9-8DD8-898A5A915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40720-397D-4F3B-9120-A7BD0ADCB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6A433-6CA2-4E03-9806-AF121CD3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3B4365-4D99-409C-8E6D-25FE4740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476CC-3C2E-4C0A-8EE8-59A6517A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6FA1-21FD-43E3-9EAB-405F22F6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6A6A9-446D-4747-96ED-6F0BF5CB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D87BE-11B5-4D41-A6D2-70E48002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B26A2-45C9-49C4-8445-AA111D88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6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39A62-F7FF-418F-9468-32B6763E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629D5-FC85-4295-AC70-CA718A6F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6DB1B-FB5F-4BFD-B81A-C4EFBD39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6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FB86-48FB-48FC-8455-E2B3ED16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17BC-719B-4EC6-BE27-E9DFFDA61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0F1EA-A29E-414A-8DAE-0A6FF249B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3C49-1C82-4A94-BCDC-612D88A6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CF495-159A-4C62-A1D9-A66B435B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C44B5-7AE2-4F0C-9FC0-7EA4228C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7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07B7-11AA-45EA-A921-0F96C4D4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C54DD8-FAFC-4968-A8FA-61D2F2D1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8C273-A22D-42AC-B256-0CB791B1A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2EA00-41A4-4A33-A264-14154310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B46D9-B187-473F-A273-3B9136E0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03692-8A39-4F72-9424-70E3275F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7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2E5AD-80C6-4B07-8FBC-CC80445C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18707-50A7-4FDD-A5E3-17829E5C9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4BFBA-28D0-4601-9AD9-B383408D4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79FD7-6879-4DEB-B34A-6F02143302C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277DE-BD8D-47CA-B2D4-D4DFA38C9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2328B-7F65-4037-8970-80291F43E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3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236" y="3979416"/>
            <a:ext cx="8073527" cy="71687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Online Schedules and Logistics Overview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44" y="858077"/>
            <a:ext cx="3493312" cy="22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4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6769C9-8DF3-4171-8C82-F363C526E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1953087"/>
            <a:ext cx="8732402" cy="490491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1015" y="1609724"/>
            <a:ext cx="3254785" cy="5030773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Main Schedule Page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Confirmed meetings display on the top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Pending meetings display on the bottom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All times will be displayed as EASTERN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BA9E6A-1890-4FE8-8002-7F125DBDB68B}"/>
              </a:ext>
            </a:extLst>
          </p:cNvPr>
          <p:cNvSpPr/>
          <p:nvPr/>
        </p:nvSpPr>
        <p:spPr>
          <a:xfrm>
            <a:off x="7428657" y="3589768"/>
            <a:ext cx="1370437" cy="530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6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BFD7BF-D62F-4F72-A443-0F17379E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1953087"/>
            <a:ext cx="8732402" cy="490491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1015" y="1609724"/>
            <a:ext cx="3254785" cy="5030773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Main Schedule Page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Confirmed meetings display on the top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Pending meetings display on the bottom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All times EASTERN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Click on each meeting to access the information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087E1B-9851-4057-9F69-F05A8E995FDB}"/>
              </a:ext>
            </a:extLst>
          </p:cNvPr>
          <p:cNvSpPr/>
          <p:nvPr/>
        </p:nvSpPr>
        <p:spPr>
          <a:xfrm>
            <a:off x="76200" y="4068192"/>
            <a:ext cx="8464118" cy="6747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2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4B114A-45E4-4E10-8CC5-AF38D5D91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831"/>
            <a:ext cx="8768682" cy="54141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1"/>
            <a:ext cx="3254785" cy="2979738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Date and Time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52ED2F-CE81-4DA4-8F8A-65AC33251468}"/>
              </a:ext>
            </a:extLst>
          </p:cNvPr>
          <p:cNvSpPr/>
          <p:nvPr/>
        </p:nvSpPr>
        <p:spPr>
          <a:xfrm>
            <a:off x="97655" y="2259136"/>
            <a:ext cx="2920753" cy="530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7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17D780-6C69-4C14-A751-4BB15C40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831"/>
            <a:ext cx="8768682" cy="54141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1"/>
            <a:ext cx="3254785" cy="2979738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Date and Time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Meeting With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21657A-B3BF-4B8E-BC31-D232A9F8D628}"/>
              </a:ext>
            </a:extLst>
          </p:cNvPr>
          <p:cNvSpPr/>
          <p:nvPr/>
        </p:nvSpPr>
        <p:spPr>
          <a:xfrm>
            <a:off x="807869" y="2933700"/>
            <a:ext cx="2760953" cy="3785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4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17D780-6C69-4C14-A751-4BB15C40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831"/>
            <a:ext cx="8768682" cy="54141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1"/>
            <a:ext cx="3254785" cy="2979738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Date and Time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Meeting With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Dial-in/additional information</a:t>
            </a: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21657A-B3BF-4B8E-BC31-D232A9F8D628}"/>
              </a:ext>
            </a:extLst>
          </p:cNvPr>
          <p:cNvSpPr/>
          <p:nvPr/>
        </p:nvSpPr>
        <p:spPr>
          <a:xfrm>
            <a:off x="0" y="3429000"/>
            <a:ext cx="2760953" cy="3785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5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38710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Date and Time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Meeting With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Dial-in/additional information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If there is a video component, click “Join Online Meeting” to open video component. If the button is not available, then there is no video component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C51779-D46D-4D53-8BAF-36FFCFE1D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619" y="2798365"/>
            <a:ext cx="5691986" cy="11255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0AB279-440E-4247-88BF-197D225B162C}"/>
              </a:ext>
            </a:extLst>
          </p:cNvPr>
          <p:cNvSpPr/>
          <p:nvPr/>
        </p:nvSpPr>
        <p:spPr>
          <a:xfrm>
            <a:off x="2279434" y="2798365"/>
            <a:ext cx="3435657" cy="7799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42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1AB4E2-E974-4D83-A557-987FACD9C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831"/>
            <a:ext cx="8768682" cy="54141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Talking Points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E2B79-7DD2-4F3F-A554-A16FACB6C927}"/>
              </a:ext>
            </a:extLst>
          </p:cNvPr>
          <p:cNvSpPr/>
          <p:nvPr/>
        </p:nvSpPr>
        <p:spPr>
          <a:xfrm>
            <a:off x="3710866" y="2285629"/>
            <a:ext cx="4944862" cy="17625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90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DEE4B1-A142-469E-8120-88EEEA0E1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831"/>
            <a:ext cx="8768682" cy="54141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Talking Points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Documents (click to open in separate tab)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4673C6-A519-4CA1-9E9C-4742586521B1}"/>
              </a:ext>
            </a:extLst>
          </p:cNvPr>
          <p:cNvSpPr/>
          <p:nvPr/>
        </p:nvSpPr>
        <p:spPr>
          <a:xfrm>
            <a:off x="3737499" y="4150915"/>
            <a:ext cx="2805344" cy="5859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8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34382C-CDE3-4562-BD36-9AD656DB2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831"/>
            <a:ext cx="8768682" cy="54141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Talking Points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Documents (click to open in separate tab)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Attendees who are in the meeting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0ADB84-E73C-45AF-82D4-2E50E587BFF4}"/>
              </a:ext>
            </a:extLst>
          </p:cNvPr>
          <p:cNvSpPr/>
          <p:nvPr/>
        </p:nvSpPr>
        <p:spPr>
          <a:xfrm>
            <a:off x="3701988" y="4811697"/>
            <a:ext cx="5024762" cy="20463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79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5BE8E6-C08F-4004-8FAF-40C460C4D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831"/>
            <a:ext cx="8768682" cy="54141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Talking Points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Documents (click to open in separate tab)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Attendees who are in the meeting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Peer-to-peer chat function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7C0469-1F66-4D34-81A3-ABCE2FEADEF8}"/>
              </a:ext>
            </a:extLst>
          </p:cNvPr>
          <p:cNvSpPr/>
          <p:nvPr/>
        </p:nvSpPr>
        <p:spPr>
          <a:xfrm>
            <a:off x="7987446" y="5153117"/>
            <a:ext cx="781236" cy="3776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4784" y="1613411"/>
            <a:ext cx="5323860" cy="5034582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u="sng" dirty="0"/>
              <a:t>Receiving Your Schedule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You will receive an automated email from Advocacy Associates on a </a:t>
            </a:r>
            <a:r>
              <a:rPr lang="en-US" b="1" u="sng" dirty="0"/>
              <a:t>to-be-determined date</a:t>
            </a:r>
            <a:r>
              <a:rPr lang="en-US" dirty="0"/>
              <a:t> by your organization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Click on the URL to access your schedule. You will be automatically logged in when clicking on the URL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Check your SPAM/JUNK folder if you think you did not receive the email</a:t>
            </a:r>
          </a:p>
          <a:p>
            <a:pPr marL="800100" lvl="1" indent="-342900" algn="l">
              <a:buFontTx/>
              <a:buChar char="-"/>
            </a:pPr>
            <a:r>
              <a:rPr lang="en-US" u="sng" dirty="0"/>
              <a:t>Verify with your organization on the date schedules were/will be sent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Follow your email platform’s instructions for unmarking future correspondence as spam, if needed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18F61D-3DA6-495B-A033-7D174A3DC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6" y="1262825"/>
            <a:ext cx="6428893" cy="5595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6A09B9-1DD3-4946-823D-212AFA062713}"/>
              </a:ext>
            </a:extLst>
          </p:cNvPr>
          <p:cNvSpPr/>
          <p:nvPr/>
        </p:nvSpPr>
        <p:spPr>
          <a:xfrm>
            <a:off x="143356" y="4457700"/>
            <a:ext cx="6162194" cy="447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42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336266-B32F-4779-AF65-BCC11BE3E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831"/>
            <a:ext cx="8768682" cy="54141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Talking Points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Documents (click to open in separate tab)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Attendees who are in the meeting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Peer-to-peer chat function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Check-in to report attendance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AF576B-59D2-4F10-BE82-4CD6C36FB680}"/>
              </a:ext>
            </a:extLst>
          </p:cNvPr>
          <p:cNvSpPr/>
          <p:nvPr/>
        </p:nvSpPr>
        <p:spPr>
          <a:xfrm>
            <a:off x="62144" y="4669654"/>
            <a:ext cx="3630967" cy="3450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37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Talking Points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Documents (click to download as PDF)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Attendees who are in the meeting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Peer-to-peer chat function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Check in to report attendance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Thank You email. Open the email with your native platform or copy paste into Gmail, Yahoo, AOL etc.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766173-5381-4017-A40F-CDAEA7743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43830"/>
            <a:ext cx="8822819" cy="54141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9D32EC-4999-4487-810C-3FA516F3EE6D}"/>
              </a:ext>
            </a:extLst>
          </p:cNvPr>
          <p:cNvSpPr/>
          <p:nvPr/>
        </p:nvSpPr>
        <p:spPr>
          <a:xfrm>
            <a:off x="-1" y="5241660"/>
            <a:ext cx="3630967" cy="3450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3979E0-92A7-4E8E-8068-E03A4FC6107A}"/>
              </a:ext>
            </a:extLst>
          </p:cNvPr>
          <p:cNvSpPr/>
          <p:nvPr/>
        </p:nvSpPr>
        <p:spPr>
          <a:xfrm>
            <a:off x="2396971" y="2095131"/>
            <a:ext cx="3630967" cy="3450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5D1912-997D-4EB6-98F9-2432B1951C2F}"/>
              </a:ext>
            </a:extLst>
          </p:cNvPr>
          <p:cNvSpPr/>
          <p:nvPr/>
        </p:nvSpPr>
        <p:spPr>
          <a:xfrm>
            <a:off x="6027938" y="2980875"/>
            <a:ext cx="594804" cy="418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594D4E-2552-4EC8-B964-393D53ED53B7}"/>
              </a:ext>
            </a:extLst>
          </p:cNvPr>
          <p:cNvSpPr/>
          <p:nvPr/>
        </p:nvSpPr>
        <p:spPr>
          <a:xfrm>
            <a:off x="6027938" y="3521600"/>
            <a:ext cx="594804" cy="418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D4BCB3-CC85-4D98-AB3F-E3D7929E2966}"/>
              </a:ext>
            </a:extLst>
          </p:cNvPr>
          <p:cNvSpPr/>
          <p:nvPr/>
        </p:nvSpPr>
        <p:spPr>
          <a:xfrm>
            <a:off x="3772612" y="4530829"/>
            <a:ext cx="879683" cy="418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65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76E64B-DCFA-43BE-8547-D8F744C77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074"/>
            <a:ext cx="5985485" cy="36957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132" y="1543240"/>
            <a:ext cx="8420101" cy="525257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Meeting Report Form, scroll down to answer each question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0FA53A-964C-47A2-A18F-AB8F90F3A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183" y="2505074"/>
            <a:ext cx="5942205" cy="36957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6CFBE4-2325-4B4B-BB87-550F634ACFAD}"/>
              </a:ext>
            </a:extLst>
          </p:cNvPr>
          <p:cNvSpPr/>
          <p:nvPr/>
        </p:nvSpPr>
        <p:spPr>
          <a:xfrm>
            <a:off x="0" y="5057585"/>
            <a:ext cx="2467993" cy="3403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21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Take Notes option (blank notepad)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8F80F6-469B-4860-B934-8C4CFDED2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70843"/>
            <a:ext cx="8702245" cy="48871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6168CC-10FC-488F-8D35-5508A593432A}"/>
              </a:ext>
            </a:extLst>
          </p:cNvPr>
          <p:cNvSpPr/>
          <p:nvPr/>
        </p:nvSpPr>
        <p:spPr>
          <a:xfrm>
            <a:off x="0" y="6040650"/>
            <a:ext cx="3630967" cy="3450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65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616EE1-C3F5-4C63-A009-9DF8FA28E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831"/>
            <a:ext cx="8768682" cy="54141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Take Notes option (blank notepad)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Member of Congress attendance, check one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C173C6-B9A0-4144-AAE6-81602F51198B}"/>
              </a:ext>
            </a:extLst>
          </p:cNvPr>
          <p:cNvSpPr/>
          <p:nvPr/>
        </p:nvSpPr>
        <p:spPr>
          <a:xfrm>
            <a:off x="0" y="5827032"/>
            <a:ext cx="3630967" cy="3450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85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63978E-0B70-4DCB-A966-73C0E3BD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831"/>
            <a:ext cx="8768682" cy="54141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Take Notes option (blank notepad)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Member of Congress attendance, check one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Social Media share buttons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F66269-69B8-413B-A909-1CDA95B9D8CF}"/>
              </a:ext>
            </a:extLst>
          </p:cNvPr>
          <p:cNvSpPr/>
          <p:nvPr/>
        </p:nvSpPr>
        <p:spPr>
          <a:xfrm>
            <a:off x="0" y="6122456"/>
            <a:ext cx="1892712" cy="3450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32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E704F8-1A42-4F55-BE40-0EB39760B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831"/>
            <a:ext cx="8768682" cy="54141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Take Notes option (blank notepad)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Member of Congress attendance, check one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Social Media share buttons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Click on Meetings tab to access main page again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652E9-24D3-4D58-A9BC-6869C13D32CD}"/>
              </a:ext>
            </a:extLst>
          </p:cNvPr>
          <p:cNvSpPr/>
          <p:nvPr/>
        </p:nvSpPr>
        <p:spPr>
          <a:xfrm>
            <a:off x="541537" y="1801990"/>
            <a:ext cx="932155" cy="3641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68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55F39-EC8B-4566-A149-E174567F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831"/>
            <a:ext cx="8768682" cy="54141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Take Notes option (blank notepad)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Member of Congress attendance, check one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Social Media share buttons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Click on Meetings tab to access main page again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Click Legislators tab to access more information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652E9-24D3-4D58-A9BC-6869C13D32CD}"/>
              </a:ext>
            </a:extLst>
          </p:cNvPr>
          <p:cNvSpPr/>
          <p:nvPr/>
        </p:nvSpPr>
        <p:spPr>
          <a:xfrm>
            <a:off x="1411549" y="1837500"/>
            <a:ext cx="932155" cy="3641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8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65997D-7AE8-4940-A774-9066F0095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8763522" cy="5524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Bio and social media contact information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6B5285-6B0B-40B3-A494-5EAEE907ABE9}"/>
              </a:ext>
            </a:extLst>
          </p:cNvPr>
          <p:cNvSpPr/>
          <p:nvPr/>
        </p:nvSpPr>
        <p:spPr>
          <a:xfrm>
            <a:off x="1141982" y="2957751"/>
            <a:ext cx="932155" cy="3641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6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3825F9-B24F-40B9-B02A-85257CCA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8763522" cy="5524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Bio and social media contact information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Relevant bills with voting record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F0D118-315F-4F50-A9AC-9A816A03E9AA}"/>
              </a:ext>
            </a:extLst>
          </p:cNvPr>
          <p:cNvSpPr/>
          <p:nvPr/>
        </p:nvSpPr>
        <p:spPr>
          <a:xfrm>
            <a:off x="511668" y="2592559"/>
            <a:ext cx="612559" cy="3107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4784" y="1613411"/>
            <a:ext cx="5323860" cy="3633292"/>
          </a:xfrm>
        </p:spPr>
        <p:txBody>
          <a:bodyPr>
            <a:normAutofit/>
          </a:bodyPr>
          <a:lstStyle/>
          <a:p>
            <a:r>
              <a:rPr lang="en-US" b="1" u="sng" dirty="0"/>
              <a:t>Not Able to Login?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If you are not able to login or become logged out at any point, you will land at a login page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93269B-ED50-4F93-878F-DADC9AB9E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3390"/>
            <a:ext cx="6657290" cy="514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95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C50925-3ACD-4539-8A34-4AD9F9A55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8763522" cy="5524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Bio and social media contact information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Relevant bills with voting record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Recent news mentions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9B25D7-BF21-4AA0-BAC9-FF2108B6A3EA}"/>
              </a:ext>
            </a:extLst>
          </p:cNvPr>
          <p:cNvSpPr/>
          <p:nvPr/>
        </p:nvSpPr>
        <p:spPr>
          <a:xfrm>
            <a:off x="993004" y="2570550"/>
            <a:ext cx="612559" cy="3107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97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F47205-5663-457F-857E-C5AD57211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8763522" cy="5524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Bio and social media contact information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Relevant bills with voting record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Recent news mentions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Committee assignments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D45DC-C2D2-4B6D-8D31-FD5CC776FB67}"/>
              </a:ext>
            </a:extLst>
          </p:cNvPr>
          <p:cNvSpPr/>
          <p:nvPr/>
        </p:nvSpPr>
        <p:spPr>
          <a:xfrm>
            <a:off x="1579578" y="2580075"/>
            <a:ext cx="736847" cy="3107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09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047F8E-8285-49D0-9939-E9208627B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1953087"/>
            <a:ext cx="8732402" cy="490491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Messages tab to access peer-to-peer messages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Directory tab to contact any attendee in your event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Support tab for scheduling or technical assistance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C90029-4C45-43A2-BF5D-C8B6AA7D9B57}"/>
              </a:ext>
            </a:extLst>
          </p:cNvPr>
          <p:cNvSpPr/>
          <p:nvPr/>
        </p:nvSpPr>
        <p:spPr>
          <a:xfrm>
            <a:off x="2353877" y="2324565"/>
            <a:ext cx="2432482" cy="3107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38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7215" y="1443830"/>
            <a:ext cx="3254785" cy="5328445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Click the “More” tab to access additional materials, information, and resources that your organization may have provided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1913E7-8EB9-4043-A0DC-5E5FAEE6D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" y="1828801"/>
            <a:ext cx="8953675" cy="502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C90029-4C45-43A2-BF5D-C8B6AA7D9B57}"/>
              </a:ext>
            </a:extLst>
          </p:cNvPr>
          <p:cNvSpPr/>
          <p:nvPr/>
        </p:nvSpPr>
        <p:spPr>
          <a:xfrm>
            <a:off x="7937514" y="2207399"/>
            <a:ext cx="1020932" cy="3107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6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03347"/>
            <a:ext cx="12064753" cy="5143682"/>
          </a:xfrm>
        </p:spPr>
        <p:txBody>
          <a:bodyPr>
            <a:normAutofit fontScale="92500"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your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SPAM/JUNK folder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ensure you didn’t miss the email with the link to your schedule (domain is @advocacyassociates.com)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call/video into the meeting </a:t>
            </a:r>
            <a:r>
              <a:rPr kumimoji="0" lang="en-US" sz="17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minutes prior to the start time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 order to discuss with your group on who will open the conversation and who will be speaking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times will be </a:t>
            </a:r>
            <a:r>
              <a:rPr kumimoji="0" lang="en-US" sz="17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Eastern Time (New York Time Zone)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700" kern="0" dirty="0">
                <a:solidFill>
                  <a:prstClr val="black"/>
                </a:solidFill>
                <a:latin typeface="Calibri" panose="020F0502020204030204"/>
              </a:rPr>
              <a:t>You will receive a reminder email </a:t>
            </a:r>
            <a:r>
              <a:rPr lang="en-US" sz="1700" b="1" u="sng" kern="0" dirty="0">
                <a:solidFill>
                  <a:prstClr val="black"/>
                </a:solidFill>
                <a:latin typeface="Calibri" panose="020F0502020204030204"/>
              </a:rPr>
              <a:t>1 hour prior to each meeting </a:t>
            </a:r>
            <a:r>
              <a:rPr lang="en-US" sz="1700" kern="0" dirty="0">
                <a:solidFill>
                  <a:prstClr val="black"/>
                </a:solidFill>
                <a:latin typeface="Calibri" panose="020F0502020204030204"/>
              </a:rPr>
              <a:t>from Advocacy Associates with a link to your schedule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700" kern="0" dirty="0">
                <a:solidFill>
                  <a:prstClr val="black"/>
                </a:solidFill>
                <a:latin typeface="Calibri" panose="020F0502020204030204"/>
              </a:rPr>
              <a:t>If the office does not join the meeting within </a:t>
            </a:r>
            <a:r>
              <a:rPr lang="en-US" sz="1700" u="sng" kern="0" dirty="0">
                <a:solidFill>
                  <a:prstClr val="black"/>
                </a:solidFill>
                <a:latin typeface="Calibri" panose="020F0502020204030204"/>
              </a:rPr>
              <a:t>10 minutes past the start time</a:t>
            </a:r>
            <a:r>
              <a:rPr lang="en-US" sz="1700" kern="0" dirty="0">
                <a:solidFill>
                  <a:prstClr val="black"/>
                </a:solidFill>
                <a:latin typeface="Calibri" panose="020F0502020204030204"/>
              </a:rPr>
              <a:t>, contact Advocacy Associates</a:t>
            </a:r>
            <a:endParaRPr kumimoji="0" lang="en-US" sz="170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will be a </a:t>
            </a:r>
            <a:r>
              <a:rPr kumimoji="0" lang="en-US" sz="17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number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listed in the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</a:t>
            </a:r>
            <a:r>
              <a:rPr lang="en-US" sz="1700" kern="0" dirty="0">
                <a:solidFill>
                  <a:prstClr val="black"/>
                </a:solidFill>
                <a:latin typeface="Calibri" panose="020F0502020204030204"/>
              </a:rPr>
              <a:t>tab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call if you need to get ahold of Advocacy Associates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700" kern="0" dirty="0">
                <a:solidFill>
                  <a:prstClr val="black"/>
                </a:solidFill>
                <a:latin typeface="Calibri" panose="020F0502020204030204"/>
              </a:rPr>
              <a:t>Meetings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scheduled for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minutes blocks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They may end early or go longer, but the time frame remains the same as an in-person meeting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</a:t>
            </a:r>
            <a:r>
              <a:rPr kumimoji="0" lang="en-US" sz="17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to your </a:t>
            </a:r>
            <a:r>
              <a:rPr lang="en-US" sz="1700" u="sng" kern="0" dirty="0">
                <a:solidFill>
                  <a:prstClr val="black"/>
                </a:solidFill>
                <a:latin typeface="Calibri" panose="020F0502020204030204"/>
              </a:rPr>
              <a:t>schedule </a:t>
            </a:r>
            <a:r>
              <a:rPr lang="en-US" sz="1700" kern="0" dirty="0">
                <a:solidFill>
                  <a:prstClr val="black"/>
                </a:solidFill>
                <a:latin typeface="Calibri" panose="020F0502020204030204"/>
              </a:rPr>
              <a:t>the day of the event </a:t>
            </a:r>
            <a:r>
              <a:rPr lang="en-US" sz="1700" b="1" u="sng" kern="0" dirty="0">
                <a:solidFill>
                  <a:prstClr val="black"/>
                </a:solidFill>
                <a:latin typeface="Calibri" panose="020F0502020204030204"/>
              </a:rPr>
              <a:t>will be sent to you via email</a:t>
            </a:r>
            <a:r>
              <a:rPr lang="en-US" sz="1700" kern="0" dirty="0">
                <a:solidFill>
                  <a:prstClr val="black"/>
                </a:solidFill>
                <a:latin typeface="Calibri" panose="020F0502020204030204"/>
              </a:rPr>
              <a:t>. Please be sure to check regularly throughout the day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you are in a</a:t>
            </a:r>
            <a:r>
              <a:rPr lang="en-US" sz="1700" kern="0" dirty="0">
                <a:solidFill>
                  <a:prstClr val="black"/>
                </a:solidFill>
                <a:latin typeface="Calibri" panose="020F0502020204030204"/>
              </a:rPr>
              <a:t>n area with a </a:t>
            </a:r>
            <a:r>
              <a:rPr lang="en-US" sz="1700" u="sng" kern="0" dirty="0">
                <a:solidFill>
                  <a:prstClr val="black"/>
                </a:solidFill>
                <a:latin typeface="Calibri" panose="020F0502020204030204"/>
              </a:rPr>
              <a:t>good Wi-Fi connection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Mute your microphone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not speaking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700" kern="0" dirty="0">
                <a:solidFill>
                  <a:prstClr val="black"/>
                </a:solidFill>
                <a:latin typeface="Calibri" panose="020F0502020204030204"/>
              </a:rPr>
              <a:t>Know your audience - ensure you have </a:t>
            </a:r>
            <a:r>
              <a:rPr lang="en-US" sz="1700" b="1" kern="0" dirty="0">
                <a:solidFill>
                  <a:prstClr val="black"/>
                </a:solidFill>
                <a:latin typeface="Calibri" panose="020F0502020204030204"/>
              </a:rPr>
              <a:t>an appropriate background</a:t>
            </a:r>
            <a:endParaRPr kumimoji="0" lang="en-US" sz="17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DA5D38-1B12-40A1-B345-E5B8CCA17951}"/>
              </a:ext>
            </a:extLst>
          </p:cNvPr>
          <p:cNvSpPr txBox="1"/>
          <p:nvPr/>
        </p:nvSpPr>
        <p:spPr>
          <a:xfrm>
            <a:off x="3607298" y="1077767"/>
            <a:ext cx="4850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Relevant Information and Reminders</a:t>
            </a:r>
          </a:p>
        </p:txBody>
      </p:sp>
    </p:spTree>
    <p:extLst>
      <p:ext uri="{BB962C8B-B14F-4D97-AF65-F5344CB8AC3E}">
        <p14:creationId xmlns:p14="http://schemas.microsoft.com/office/powerpoint/2010/main" val="1597013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236" y="3979416"/>
            <a:ext cx="8073527" cy="71687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Online Schedules and Logistics Overview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44" y="858077"/>
            <a:ext cx="3493312" cy="22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4784" y="1613411"/>
            <a:ext cx="5323860" cy="3633292"/>
          </a:xfrm>
        </p:spPr>
        <p:txBody>
          <a:bodyPr>
            <a:normAutofit/>
          </a:bodyPr>
          <a:lstStyle/>
          <a:p>
            <a:r>
              <a:rPr lang="en-US" b="1" u="sng" dirty="0"/>
              <a:t>Not Able to Login?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If you are not able to login or become logged out at any point, you will land at a login page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Select “Send me a sign-in link” – </a:t>
            </a:r>
            <a:r>
              <a:rPr lang="en-US" b="1" dirty="0">
                <a:solidFill>
                  <a:srgbClr val="FF0000"/>
                </a:solidFill>
              </a:rPr>
              <a:t>do not </a:t>
            </a:r>
            <a:r>
              <a:rPr lang="en-US" dirty="0">
                <a:solidFill>
                  <a:srgbClr val="FF0000"/>
                </a:solidFill>
              </a:rPr>
              <a:t>try to enter a username or password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51EF22-9940-4C51-9F68-3B6866CE8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3390"/>
            <a:ext cx="6657290" cy="51446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6A09B9-1DD3-4946-823D-212AFA062713}"/>
              </a:ext>
            </a:extLst>
          </p:cNvPr>
          <p:cNvSpPr/>
          <p:nvPr/>
        </p:nvSpPr>
        <p:spPr>
          <a:xfrm>
            <a:off x="3071675" y="5336589"/>
            <a:ext cx="2692338" cy="447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4784" y="1613411"/>
            <a:ext cx="5323860" cy="3633292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Not Able to Login?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If you are not able to login or become logged out at any point, you will land at a login page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Select “Send me a sign-in link” – </a:t>
            </a:r>
            <a:r>
              <a:rPr lang="en-US" b="1" dirty="0"/>
              <a:t>do not </a:t>
            </a:r>
            <a:r>
              <a:rPr lang="en-US" dirty="0"/>
              <a:t>try to enter a username or password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Input the email you registered for the event with to receive a new link to your schedule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4BE32F-D67E-4E9D-A64D-F08F479DB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39518"/>
            <a:ext cx="6680544" cy="47184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731063-AFAD-4EAA-A922-D79AC8524E90}"/>
              </a:ext>
            </a:extLst>
          </p:cNvPr>
          <p:cNvSpPr/>
          <p:nvPr/>
        </p:nvSpPr>
        <p:spPr>
          <a:xfrm>
            <a:off x="3249228" y="4498759"/>
            <a:ext cx="2692338" cy="1351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4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4784" y="1613410"/>
            <a:ext cx="5323860" cy="5160251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Not Able to Login?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If you are not able to login or become logged out at any point, you will land at a login page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Select “Send me a sign-in link” – </a:t>
            </a:r>
            <a:r>
              <a:rPr lang="en-US" b="1" dirty="0"/>
              <a:t>do not </a:t>
            </a:r>
            <a:r>
              <a:rPr lang="en-US" dirty="0"/>
              <a:t>try to enter a username or password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Input the email you registered for the event with to receive a new link to your schedule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If the problem persists, click on the Support tab, fill out the questionnaire, and Advocacy Associates will contact you shortly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4BE32F-D67E-4E9D-A64D-F08F479DB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39518"/>
            <a:ext cx="6680544" cy="47184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731063-AFAD-4EAA-A922-D79AC8524E90}"/>
              </a:ext>
            </a:extLst>
          </p:cNvPr>
          <p:cNvSpPr/>
          <p:nvPr/>
        </p:nvSpPr>
        <p:spPr>
          <a:xfrm>
            <a:off x="488272" y="2519039"/>
            <a:ext cx="1056442" cy="499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7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1015" y="1609724"/>
            <a:ext cx="3254785" cy="5030773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Main Schedule Page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Select the Meetings Tab from your home page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7867D-DD30-4CFD-85A6-034A0D295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0023"/>
            <a:ext cx="6482771" cy="51179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8F6491-9E18-449F-9C76-A8810F6F43E0}"/>
              </a:ext>
            </a:extLst>
          </p:cNvPr>
          <p:cNvSpPr/>
          <p:nvPr/>
        </p:nvSpPr>
        <p:spPr>
          <a:xfrm>
            <a:off x="76200" y="3519765"/>
            <a:ext cx="1557291" cy="530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34FF28-8747-4E00-9B85-5B01D2A13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1953087"/>
            <a:ext cx="8732402" cy="490491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1015" y="1609724"/>
            <a:ext cx="3254785" cy="5030773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Main Schedule Page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Confirmed meetings display on the top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8F6491-9E18-449F-9C76-A8810F6F43E0}"/>
              </a:ext>
            </a:extLst>
          </p:cNvPr>
          <p:cNvSpPr/>
          <p:nvPr/>
        </p:nvSpPr>
        <p:spPr>
          <a:xfrm>
            <a:off x="7366737" y="3986073"/>
            <a:ext cx="1370437" cy="14945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061B1D-D1C0-4163-8E8D-3D3D6C666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1953087"/>
            <a:ext cx="8732402" cy="490491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1015" y="1609724"/>
            <a:ext cx="3254785" cy="5030773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Main Schedule Page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Confirmed meetings display on the top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Pending meetings display on the bottom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BA1376-DD6B-4C70-8992-B741B6580F11}"/>
              </a:ext>
            </a:extLst>
          </p:cNvPr>
          <p:cNvSpPr/>
          <p:nvPr/>
        </p:nvSpPr>
        <p:spPr>
          <a:xfrm>
            <a:off x="7604887" y="5912528"/>
            <a:ext cx="1370437" cy="807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1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992</Words>
  <Application>Microsoft Office PowerPoint</Application>
  <PresentationFormat>Widescreen</PresentationFormat>
  <Paragraphs>121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 Clapper</dc:creator>
  <cp:lastModifiedBy>Jenna Hampton</cp:lastModifiedBy>
  <cp:revision>32</cp:revision>
  <dcterms:created xsi:type="dcterms:W3CDTF">2021-01-05T21:00:54Z</dcterms:created>
  <dcterms:modified xsi:type="dcterms:W3CDTF">2021-02-25T15:30:59Z</dcterms:modified>
</cp:coreProperties>
</file>