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724" r:id="rId5"/>
  </p:sldMasterIdLst>
  <p:notesMasterIdLst>
    <p:notesMasterId r:id="rId25"/>
  </p:notesMasterIdLst>
  <p:sldIdLst>
    <p:sldId id="405" r:id="rId6"/>
    <p:sldId id="747" r:id="rId7"/>
    <p:sldId id="278" r:id="rId8"/>
    <p:sldId id="757" r:id="rId9"/>
    <p:sldId id="706" r:id="rId10"/>
    <p:sldId id="754" r:id="rId11"/>
    <p:sldId id="749" r:id="rId12"/>
    <p:sldId id="761" r:id="rId13"/>
    <p:sldId id="508" r:id="rId14"/>
    <p:sldId id="750" r:id="rId15"/>
    <p:sldId id="751" r:id="rId16"/>
    <p:sldId id="417" r:id="rId17"/>
    <p:sldId id="416" r:id="rId18"/>
    <p:sldId id="762" r:id="rId19"/>
    <p:sldId id="759" r:id="rId20"/>
    <p:sldId id="755" r:id="rId21"/>
    <p:sldId id="756" r:id="rId22"/>
    <p:sldId id="760" r:id="rId23"/>
    <p:sldId id="75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3" autoAdjust="0"/>
    <p:restoredTop sz="94660"/>
  </p:normalViewPr>
  <p:slideViewPr>
    <p:cSldViewPr snapToGrid="0">
      <p:cViewPr varScale="1">
        <p:scale>
          <a:sx n="84" d="100"/>
          <a:sy n="84" d="100"/>
        </p:scale>
        <p:origin x="45" y="5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5835CA-2670-4356-B218-C3A51DD3E8C3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72BCFA-E41C-4A1F-94F6-283894B07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491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4062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5410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have handouts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84208F-5AAA-4495-B023-9ADA56A5D0CF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47869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6981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5616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© 2019 National Association of Housing &amp; Redevelopment Officials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6222" y="1020430"/>
            <a:ext cx="1548518" cy="90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395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2019 National Association of Housing &amp; Redevelopment Officials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172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r>
              <a:rPr lang="en-US"/>
              <a:t>© 2019 National Association of Housing &amp; Redevelopment Officials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6621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2019 National Association of Housing &amp; Redevelopment Officials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8FB46-6F37-4B5D-B3B8-4C02B622B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1444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2019 National Association of Housing &amp; Redevelopment Officials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8FB46-6F37-4B5D-B3B8-4C02B622B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8048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2019 National Association of Housing &amp; Redevelopment Officials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8FB46-6F37-4B5D-B3B8-4C02B622B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1871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762000"/>
            <a:ext cx="10566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1" y="2362201"/>
            <a:ext cx="5027084" cy="37242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47884" y="2362201"/>
            <a:ext cx="5027083" cy="37242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721600" y="6248401"/>
            <a:ext cx="3862917" cy="474663"/>
          </a:xfrm>
        </p:spPr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B0CC21-C6B9-480E-B0C2-D3D2A6DFCB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5757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© 2019 National Association of Housing &amp; Redevelopment Officials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6222" y="1020430"/>
            <a:ext cx="1548518" cy="90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484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/>
          <a:p>
            <a:r>
              <a:rPr lang="en-US"/>
              <a:t>© 2019 National Association of Housing &amp; Redevelopment Officials</a:t>
            </a:r>
          </a:p>
        </p:txBody>
      </p:sp>
    </p:spTree>
    <p:extLst>
      <p:ext uri="{BB962C8B-B14F-4D97-AF65-F5344CB8AC3E}">
        <p14:creationId xmlns:p14="http://schemas.microsoft.com/office/powerpoint/2010/main" val="2734785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© 2019 National Association of Housing &amp; Redevelopment Officials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7504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2019 National Association of Housing &amp; Redevelopment Officials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011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/>
          <a:p>
            <a:r>
              <a:rPr lang="en-US"/>
              <a:t>© 2019 National Association of Housing &amp; Redevelopment Officials</a:t>
            </a:r>
          </a:p>
        </p:txBody>
      </p:sp>
    </p:spTree>
    <p:extLst>
      <p:ext uri="{BB962C8B-B14F-4D97-AF65-F5344CB8AC3E}">
        <p14:creationId xmlns:p14="http://schemas.microsoft.com/office/powerpoint/2010/main" val="29928077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2019 National Association of Housing &amp; Redevelopment Officials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1953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2019 National Association of Housing &amp; Redevelopment Officials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5729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2019 National Association of Housing &amp; Redevelopment Officials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3847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© 2019 National Association of Housing &amp; Redevelopment Officials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4592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2019 National Association of Housing &amp; Redevelopment Officials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5082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2019 National Association of Housing &amp; Redevelopment Officials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1355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r>
              <a:rPr lang="en-US"/>
              <a:t>© 2019 National Association of Housing &amp; Redevelopment Officials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3977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2019 National Association of Housing &amp; Redevelopment Officials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8FB46-6F37-4B5D-B3B8-4C02B622B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6533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2019 National Association of Housing &amp; Redevelopment Officials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8FB46-6F37-4B5D-B3B8-4C02B622B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9935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2019 National Association of Housing &amp; Redevelopment Officials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8FB46-6F37-4B5D-B3B8-4C02B622B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0147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© 2019 National Association of Housing &amp; Redevelopment Officials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1318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2/25/2021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0025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53848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24300"/>
            <a:ext cx="53848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5D14A3D7-74C2-4250-BF85-2B222580C4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46E36CA3-FF90-4553-AEBD-9C7DD37A5C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741D8F17-C5A8-47AF-B6CB-1C8CFDD590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E5F0F2-CF4E-4BF9-B7D1-CEA2FA7BB7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58187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2/25/2021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9225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2/25/2021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5702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53848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51011DD0-47B6-48C6-9DBC-69C8234A30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76E2FA98-6FA4-4A92-B311-A668AFE5A5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3303E8CF-DCED-4BEF-AB4E-6F9B6B9E14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63454B-799D-4C19-89BD-2A1EF885A3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56848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762000"/>
            <a:ext cx="10566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17601" y="2362200"/>
            <a:ext cx="10257367" cy="17859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601" y="4300539"/>
            <a:ext cx="10257367" cy="1785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3"/>
          <p:cNvSpPr>
            <a:spLocks noGrp="1" noChangeArrowheads="1"/>
          </p:cNvSpPr>
          <p:nvPr userDrawn="1"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666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2019 National Association of Housing &amp; Redevelopment Officials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813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2019 National Association of Housing &amp; Redevelopment Officials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016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2019 National Association of Housing &amp; Redevelopment Officials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32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2019 National Association of Housing &amp; Redevelopment Officials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358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© 2019 National Association of Housing &amp; Redevelopment Officials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98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2019 National Association of Housing &amp; Redevelopment Officials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961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18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slideLayout" Target="../slideLayouts/slideLayout35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4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r>
              <a:rPr lang="en-US"/>
              <a:t>© 2019 National Association of Housing &amp; Redevelopment Officials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15576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745" r:id="rId15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r>
              <a:rPr lang="en-US"/>
              <a:t>© 2019 National Association of Housing &amp; Redevelopment Officials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11635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  <p:sldLayoutId id="2147483741" r:id="rId17"/>
    <p:sldLayoutId id="2147483742" r:id="rId18"/>
    <p:sldLayoutId id="2147483743" r:id="rId19"/>
    <p:sldLayoutId id="2147483744" r:id="rId20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otesmart.or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Relationship Id="rId4" Type="http://schemas.openxmlformats.org/officeDocument/2006/relationships/hyperlink" Target="http://www.opensecrets.org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79A26B8-6C4E-452B-ADD3-ED324A7AB7E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B4167E1-E2B0-4192-8DA2-6967DDFF87A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377" y="614407"/>
            <a:ext cx="5609967" cy="561177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5F09389-6A8E-46D6-B5F4-A3C55FAE62E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4319" y="619125"/>
            <a:ext cx="5600006" cy="56070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03E4FEE-2E6A-44AB-B6BA-C1AD0CD6D93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560581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817EB59-13B3-43DA-9B91-A7CC174A606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4318" y="457200"/>
            <a:ext cx="5600007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121" y="960723"/>
            <a:ext cx="4968489" cy="1013800"/>
          </a:xfrm>
        </p:spPr>
        <p:txBody>
          <a:bodyPr>
            <a:noAutofit/>
          </a:bodyPr>
          <a:lstStyle/>
          <a:p>
            <a:pPr algn="ctr"/>
            <a:r>
              <a:rPr lang="en-US" cap="none" dirty="0">
                <a:solidFill>
                  <a:srgbClr val="FFFFFF"/>
                </a:solidFill>
              </a:rPr>
              <a:t>NAHRO Presents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3387" y="2254102"/>
            <a:ext cx="4947221" cy="36503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FFFFFF"/>
                </a:solidFill>
              </a:rPr>
              <a:t>What to Know Before You “Go” to Capitol Hill</a:t>
            </a:r>
          </a:p>
          <a:p>
            <a:pPr marL="0" indent="0" algn="ctr">
              <a:buNone/>
            </a:pPr>
            <a:endParaRPr lang="en-US" sz="4000" b="1" dirty="0">
              <a:solidFill>
                <a:srgbClr val="FFFFFF"/>
              </a:solidFill>
            </a:endParaRP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6BA10780-8470-4791-8611-8E22981D55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9875" y="1999301"/>
            <a:ext cx="5124450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6102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343EC-0B68-4846-B4E8-C5E29128C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Preparing for your meetings: Teleconference basics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FE30EB-9F28-AC41-B2F2-CF4BEE4016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Dial in 5 minutes early</a:t>
            </a:r>
          </a:p>
          <a:p>
            <a:r>
              <a:rPr lang="en-US" sz="2400" dirty="0"/>
              <a:t>Begin with introductions of all participants</a:t>
            </a:r>
          </a:p>
          <a:p>
            <a:r>
              <a:rPr lang="en-US" sz="2400" dirty="0"/>
              <a:t>Know who will speak when</a:t>
            </a:r>
          </a:p>
          <a:p>
            <a:r>
              <a:rPr lang="en-US" sz="2400" dirty="0"/>
              <a:t>Wrap up within 15-30 minutes (ask at beginning of call)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0B6151-8AEB-574F-8BA2-3A7B76BDA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EBEBEB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2116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3B3D080-3076-4799-A309-0151428A83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4338" y="2304626"/>
            <a:ext cx="2993646" cy="2063188"/>
          </a:xfrm>
          <a:prstGeom prst="rect">
            <a:avLst/>
          </a:prstGeom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37C7BD-53B7-4901-9E7F-B9C8B4FAE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690479"/>
            <a:ext cx="10961704" cy="11468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Preparing for your meetings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DCA8BEF-A859-497F-A700-7FAEF8D1BDED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435007" y="1856978"/>
            <a:ext cx="8479332" cy="50216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10000"/>
              </a:lnSpc>
            </a:pPr>
            <a:r>
              <a:rPr lang="en-US" sz="2400" cap="none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Prepare an agenda of items you wish to discuss and related talking points for your use during your meeting</a:t>
            </a:r>
          </a:p>
          <a:p>
            <a:pPr lvl="1">
              <a:lnSpc>
                <a:spcPct val="110000"/>
              </a:lnSpc>
            </a:pPr>
            <a:r>
              <a:rPr lang="en-US" sz="2400" cap="none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Be specific; don’t try to cover too much</a:t>
            </a:r>
          </a:p>
          <a:p>
            <a:pPr lvl="1">
              <a:lnSpc>
                <a:spcPct val="110000"/>
              </a:lnSpc>
            </a:pPr>
            <a:r>
              <a:rPr lang="en-US" sz="2400" cap="none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Assign roles if going in group</a:t>
            </a:r>
          </a:p>
          <a:p>
            <a:pPr>
              <a:lnSpc>
                <a:spcPct val="110000"/>
              </a:lnSpc>
            </a:pPr>
            <a:r>
              <a:rPr lang="en-US" sz="2400" cap="none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Spell out what you want from member of Congress</a:t>
            </a:r>
          </a:p>
          <a:p>
            <a:pPr>
              <a:lnSpc>
                <a:spcPct val="110000"/>
              </a:lnSpc>
            </a:pPr>
            <a:r>
              <a:rPr lang="en-US" sz="2400" cap="none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Provide NAHRO </a:t>
            </a:r>
            <a:r>
              <a:rPr lang="en-US" sz="24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materials</a:t>
            </a:r>
            <a:endParaRPr lang="en-US" sz="2400" cap="none" dirty="0">
              <a:solidFill>
                <a:schemeClr val="tx1"/>
              </a:solidFill>
              <a:latin typeface="+mj-lt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2400" cap="none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Provide information on Your Agency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BE PERSONAL- they want to know what is happening in the state/district </a:t>
            </a:r>
            <a:endParaRPr lang="en-US" sz="2400" cap="none" dirty="0">
              <a:solidFill>
                <a:schemeClr val="tx1"/>
              </a:solidFill>
              <a:latin typeface="+mj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3168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/>
          <p:cNvSpPr>
            <a:spLocks noGrp="1" noChangeArrowheads="1"/>
          </p:cNvSpPr>
          <p:nvPr>
            <p:ph type="title"/>
          </p:nvPr>
        </p:nvSpPr>
        <p:spPr>
          <a:xfrm>
            <a:off x="2514600" y="228600"/>
            <a:ext cx="7924800" cy="1143000"/>
          </a:xfrm>
        </p:spPr>
        <p:txBody>
          <a:bodyPr/>
          <a:lstStyle/>
          <a:p>
            <a:pPr algn="r">
              <a:defRPr/>
            </a:pPr>
            <a:r>
              <a:rPr lang="en-US" sz="3200" b="1" dirty="0">
                <a:latin typeface="+mn-lt"/>
              </a:rPr>
              <a:t>Homework Assignment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09734" y="1600200"/>
            <a:ext cx="9153466" cy="516408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sz="3300" b="1" dirty="0"/>
          </a:p>
          <a:p>
            <a:pPr marL="0" indent="0">
              <a:buNone/>
            </a:pPr>
            <a:endParaRPr lang="en-US" sz="3200" dirty="0"/>
          </a:p>
          <a:p>
            <a:r>
              <a:rPr lang="en-US" sz="2800" dirty="0"/>
              <a:t>Visit websites (house.gov, senate.gov)</a:t>
            </a:r>
          </a:p>
          <a:p>
            <a:r>
              <a:rPr lang="en-US" sz="2800" dirty="0"/>
              <a:t>Check out what bills they’ve introduced (www.congress.gov)</a:t>
            </a:r>
          </a:p>
          <a:p>
            <a:r>
              <a:rPr lang="en-US" sz="2800" dirty="0"/>
              <a:t>Sign up for their e-newsletters</a:t>
            </a:r>
          </a:p>
          <a:p>
            <a:r>
              <a:rPr lang="en-US" sz="2800" dirty="0"/>
              <a:t>Check their views on </a:t>
            </a:r>
            <a:r>
              <a:rPr lang="en-US" sz="2800" dirty="0">
                <a:hlinkClick r:id="rId3"/>
              </a:rPr>
              <a:t>www.votesmart.org</a:t>
            </a:r>
            <a:endParaRPr lang="en-US" sz="2800" dirty="0"/>
          </a:p>
          <a:p>
            <a:r>
              <a:rPr lang="en-US" sz="2800" dirty="0"/>
              <a:t>Check their campaign situation on </a:t>
            </a:r>
            <a:r>
              <a:rPr lang="en-US" sz="2800" dirty="0">
                <a:hlinkClick r:id="rId4"/>
              </a:rPr>
              <a:t>www.opensecrets.org</a:t>
            </a:r>
            <a:endParaRPr lang="en-US" sz="2800" dirty="0"/>
          </a:p>
          <a:p>
            <a:r>
              <a:rPr lang="en-US" sz="2800" dirty="0"/>
              <a:t>Connect via social media </a:t>
            </a:r>
          </a:p>
          <a:p>
            <a:endParaRPr lang="en-US" sz="2800" dirty="0"/>
          </a:p>
          <a:p>
            <a:pPr marL="0" indent="0" algn="ctr">
              <a:buNone/>
            </a:pPr>
            <a:r>
              <a:rPr lang="en-US" sz="2800" dirty="0"/>
              <a:t>Pick one or two -- no need to be overwhelmed!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dirty="0"/>
              <a:t>			</a:t>
            </a:r>
          </a:p>
        </p:txBody>
      </p:sp>
      <p:sp>
        <p:nvSpPr>
          <p:cNvPr id="5" name="AutoShape 2"/>
          <p:cNvSpPr txBox="1">
            <a:spLocks noChangeArrowheads="1"/>
          </p:cNvSpPr>
          <p:nvPr/>
        </p:nvSpPr>
        <p:spPr>
          <a:xfrm>
            <a:off x="206828" y="892628"/>
            <a:ext cx="8958943" cy="95794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j-ea"/>
                <a:cs typeface="+mj-cs"/>
              </a:rPr>
              <a:t>Who you’re talking to</a:t>
            </a:r>
            <a:endParaRPr kumimoji="0" lang="en-US" sz="2900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8497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/>
          <p:cNvSpPr>
            <a:spLocks noGrp="1" noChangeArrowheads="1"/>
          </p:cNvSpPr>
          <p:nvPr>
            <p:ph type="title"/>
          </p:nvPr>
        </p:nvSpPr>
        <p:spPr>
          <a:xfrm>
            <a:off x="239485" y="805542"/>
            <a:ext cx="8958943" cy="1251859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Who You’re Talking To:</a:t>
            </a:r>
            <a:br>
              <a:rPr lang="en-US" sz="3200" b="1" dirty="0">
                <a:solidFill>
                  <a:schemeClr val="tx1"/>
                </a:solidFill>
                <a:latin typeface="+mn-lt"/>
              </a:rPr>
            </a:br>
            <a:r>
              <a:rPr lang="en-US" dirty="0">
                <a:solidFill>
                  <a:schemeClr val="tx1"/>
                </a:solidFill>
                <a:latin typeface="+mn-lt"/>
              </a:rPr>
              <a:t>Some Notes on Staff  </a:t>
            </a:r>
            <a:r>
              <a:rPr lang="en-US" dirty="0">
                <a:latin typeface="+mn-lt"/>
              </a:rPr>
              <a:t>Meet With Them!)</a:t>
            </a:r>
          </a:p>
        </p:txBody>
      </p:sp>
      <p:pic>
        <p:nvPicPr>
          <p:cNvPr id="30723" name="Picture 6" descr="MPj04393360000[1]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90800" y="2057401"/>
            <a:ext cx="2471738" cy="3724275"/>
          </a:xfrm>
        </p:spPr>
      </p:pic>
      <p:sp>
        <p:nvSpPr>
          <p:cNvPr id="30724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6019801" y="1346043"/>
            <a:ext cx="5662937" cy="4706416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dirty="0"/>
              <a:t>THANK THEM- many worked in the DC office during coronavirus, January 6</a:t>
            </a:r>
          </a:p>
          <a:p>
            <a:pPr eaLnBrk="1" hangingPunct="1"/>
            <a:r>
              <a:rPr lang="en-US" sz="2400" dirty="0"/>
              <a:t>Remember, Your Issue Is One of Many </a:t>
            </a:r>
          </a:p>
          <a:p>
            <a:pPr eaLnBrk="1" hangingPunct="1"/>
            <a:r>
              <a:rPr lang="en-US" sz="2400" dirty="0"/>
              <a:t>Staff Contact Has Advantages Over Member Contact </a:t>
            </a:r>
          </a:p>
          <a:p>
            <a:pPr eaLnBrk="1" hangingPunct="1"/>
            <a:r>
              <a:rPr lang="en-US" sz="2400" dirty="0"/>
              <a:t>Institutional Memory in an Elected Official’s Office Can Be Short </a:t>
            </a:r>
          </a:p>
          <a:p>
            <a:pPr eaLnBrk="1" hangingPunct="1"/>
            <a:r>
              <a:rPr lang="en-US" sz="2400" dirty="0"/>
              <a:t>Expect (and Appreciate) Youth</a:t>
            </a:r>
          </a:p>
          <a:p>
            <a:pPr eaLnBrk="1" hangingPunct="1"/>
            <a:r>
              <a:rPr lang="en-US" sz="2400" dirty="0"/>
              <a:t>Ultimately, represent their boss</a:t>
            </a:r>
          </a:p>
        </p:txBody>
      </p:sp>
    </p:spTree>
    <p:extLst>
      <p:ext uri="{BB962C8B-B14F-4D97-AF65-F5344CB8AC3E}">
        <p14:creationId xmlns:p14="http://schemas.microsoft.com/office/powerpoint/2010/main" val="35817950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343EC-0B68-4846-B4E8-C5E29128C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Meetings during COVID-19, January 6 crisis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FE30EB-9F28-AC41-B2F2-CF4BEE401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397" y="2033262"/>
            <a:ext cx="11029615" cy="3024727"/>
          </a:xfrm>
        </p:spPr>
        <p:txBody>
          <a:bodyPr>
            <a:noAutofit/>
          </a:bodyPr>
          <a:lstStyle/>
          <a:p>
            <a:endParaRPr lang="en-US" sz="2400" dirty="0"/>
          </a:p>
          <a:p>
            <a:r>
              <a:rPr lang="en-US" sz="2400" dirty="0"/>
              <a:t>Ask how staff, legislators are doing</a:t>
            </a:r>
          </a:p>
          <a:p>
            <a:r>
              <a:rPr lang="en-US" sz="2400" dirty="0"/>
              <a:t>Thank them for serving state/district</a:t>
            </a:r>
          </a:p>
          <a:p>
            <a:r>
              <a:rPr lang="en-US" sz="2400" dirty="0"/>
              <a:t>Tell the story of what is happening in your community</a:t>
            </a:r>
          </a:p>
          <a:p>
            <a:r>
              <a:rPr lang="en-US" sz="2400" dirty="0"/>
              <a:t>You don’t have to be policy expert, but you are an expert in affordable housing, community development in your state/district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0B6151-8AEB-574F-8BA2-3A7B76BDA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EBEBEB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72263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B691D59-8F51-4DD8-AD41-D568D29B08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04AEF18-0627-48F3-9B3D-F7E8F050B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EAEE08A-C572-438F-9753-B0D527A51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B93146F-62ED-4C59-844C-0935D0FB50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BF3D65BA-1C65-40FB-92EF-83951BDC1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2FC14A5-A8A9-4E2C-91A9-1BA35629A451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20353" t="14457" r="38377" b="3571"/>
          <a:stretch/>
        </p:blipFill>
        <p:spPr bwMode="auto">
          <a:xfrm>
            <a:off x="2202325" y="1047665"/>
            <a:ext cx="3972741" cy="5030386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ADF52CCA-FCDD-49A0-BFFC-3BD41F1B8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8343EC-0B68-4846-B4E8-C5E29128C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6275" y="1419225"/>
            <a:ext cx="3081576" cy="208586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rgbClr val="FFFFFF"/>
                </a:solidFill>
              </a:rPr>
              <a:t>2021 legislative and regulatory agenda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343D6E-39BB-AD43-9062-E664D12D1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00800"/>
            <a:ext cx="691721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fontAlgn="auto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all" spc="0" normalizeH="0" baseline="0" noProof="0">
                <a:ln>
                  <a:noFill/>
                </a:ln>
                <a:solidFill>
                  <a:schemeClr val="accent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2019 National Association of Housing &amp; Redevelopment Officials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0B6151-8AEB-574F-8BA2-3A7B76BDA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00800"/>
            <a:ext cx="101644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fontAlgn="auto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b="0" i="0" u="none" strike="noStrike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pPr marR="0" lvl="0" indent="0" fontAlgn="auto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b="0" i="0" u="none" strike="noStrike" cap="none" spc="0" normalizeH="0" baseline="0" noProof="0">
              <a:ln>
                <a:noFill/>
              </a:ln>
              <a:solidFill>
                <a:schemeClr val="accent1">
                  <a:lumMod val="75000"/>
                  <a:lumOff val="25000"/>
                </a:scheme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8788947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343EC-0B68-4846-B4E8-C5E29128C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2021 </a:t>
            </a:r>
            <a:r>
              <a:rPr lang="en-US" dirty="0" err="1"/>
              <a:t>nahro</a:t>
            </a:r>
            <a:r>
              <a:rPr lang="en-US" dirty="0"/>
              <a:t> legislative and regulatory agenda: </a:t>
            </a:r>
            <a:br>
              <a:rPr lang="en-US" dirty="0"/>
            </a:br>
            <a:r>
              <a:rPr lang="en-US" dirty="0"/>
              <a:t>policy priorities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FE30EB-9F28-AC41-B2F2-CF4BEE4016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n-US" sz="2400" dirty="0"/>
          </a:p>
          <a:p>
            <a:r>
              <a:rPr lang="en-US" sz="2400" dirty="0"/>
              <a:t>Fully Fund Affordable Housing and Community Development Programs</a:t>
            </a:r>
          </a:p>
          <a:p>
            <a:r>
              <a:rPr lang="en-US" sz="2400" dirty="0"/>
              <a:t>Champion Resilient Families and Communities</a:t>
            </a:r>
          </a:p>
          <a:p>
            <a:r>
              <a:rPr lang="en-US" sz="2400" dirty="0"/>
              <a:t>Support Local, Equitable Community-Based Solutions</a:t>
            </a:r>
          </a:p>
          <a:p>
            <a:r>
              <a:rPr lang="en-US" sz="2400" dirty="0"/>
              <a:t>Preserve and Develop the Nation’s Housing Stock</a:t>
            </a:r>
          </a:p>
          <a:p>
            <a:endParaRPr lang="en-US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0B6151-8AEB-574F-8BA2-3A7B76BDA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EBEBEB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343D6E-39BB-AD43-9062-E664D12D1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all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© 2019 National Association of Housing &amp; Redevelopment Officials</a:t>
            </a:r>
          </a:p>
        </p:txBody>
      </p:sp>
    </p:spTree>
    <p:extLst>
      <p:ext uri="{BB962C8B-B14F-4D97-AF65-F5344CB8AC3E}">
        <p14:creationId xmlns:p14="http://schemas.microsoft.com/office/powerpoint/2010/main" val="31299015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B691D59-8F51-4DD8-AD41-D568D29B08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04AEF18-0627-48F3-9B3D-F7E8F050B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EAEE08A-C572-438F-9753-B0D527A51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B93146F-62ED-4C59-844C-0935D0FB50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7207B7B-5C57-458C-BE38-95D2CD765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3770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822E561-F97C-4CBB-A9A6-A6BF6317B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7705" y="0"/>
            <a:ext cx="4654295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8343EC-0B68-4846-B4E8-C5E29128C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9235" y="863695"/>
            <a:ext cx="3511233" cy="377999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2021 </a:t>
            </a:r>
            <a:r>
              <a:rPr lang="en-US" sz="3600" dirty="0" err="1">
                <a:solidFill>
                  <a:schemeClr val="tx1"/>
                </a:solidFill>
              </a:rPr>
              <a:t>nahro</a:t>
            </a:r>
            <a:r>
              <a:rPr lang="en-US" sz="3600" dirty="0">
                <a:solidFill>
                  <a:schemeClr val="tx1"/>
                </a:solidFill>
              </a:rPr>
              <a:t> legislative and regulatory agenda: 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policy priorities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01B0E58-A5C8-4CDA-A2E0-35DF94E59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09235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D15CC88-3062-45BF-9742-25908319DD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4280" y="92075"/>
            <a:ext cx="5047013" cy="6450713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0B6151-8AEB-574F-8BA2-3A7B76BDA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86106" y="6400800"/>
            <a:ext cx="101644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fontAlgn="auto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b="0" i="0" u="none" strike="noStrike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pPr marR="0" lvl="0" indent="0" fontAlgn="auto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b="0" i="0" u="none" strike="noStrike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7637360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DB691D59-8F51-4DD8-AD41-D568D29B08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04AEF18-0627-48F3-9B3D-F7E8F050B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EAEE08A-C572-438F-9753-B0D527A51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B93146F-62ED-4C59-844C-0935D0FB50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7207B7B-5C57-458C-BE38-95D2CD765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3770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9822E561-F97C-4CBB-A9A6-A6BF6317B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7705" y="0"/>
            <a:ext cx="4654295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8343EC-0B68-4846-B4E8-C5E29128C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9235" y="863695"/>
            <a:ext cx="3511233" cy="377999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2021 NAHRO Legislative and regulatory agenda: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Talking points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B01B0E58-A5C8-4CDA-A2E0-35DF94E59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09235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9B30C3EB-94E9-47CE-A927-1A11A29A8CB7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20834" t="13828" r="39018" b="2439"/>
          <a:stretch/>
        </p:blipFill>
        <p:spPr bwMode="auto">
          <a:xfrm>
            <a:off x="1670964" y="647808"/>
            <a:ext cx="4198165" cy="5581779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0B6151-8AEB-574F-8BA2-3A7B76BDA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86106" y="6400800"/>
            <a:ext cx="101644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fontAlgn="auto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b="0" i="0" u="none" strike="noStrike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pPr marR="0" lvl="0" indent="0" fontAlgn="auto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b="0" i="0" u="none" strike="noStrike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5459712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903163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903163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7" name="Content Placeholder 7"/>
          <p:cNvSpPr txBox="1">
            <a:spLocks/>
          </p:cNvSpPr>
          <p:nvPr/>
        </p:nvSpPr>
        <p:spPr>
          <a:xfrm>
            <a:off x="581193" y="2664913"/>
            <a:ext cx="11029615" cy="32868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4000" marR="0" lvl="1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903163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Tess Hembree</a:t>
            </a:r>
          </a:p>
          <a:p>
            <a:pPr marL="324000" marR="0" lvl="1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903163"/>
              </a:buClr>
              <a:buSzPct val="92000"/>
              <a:buNone/>
              <a:tabLst/>
              <a:defRPr/>
            </a:pPr>
            <a:r>
              <a:rPr lang="en-US" sz="3000" dirty="0">
                <a:solidFill>
                  <a:srgbClr val="3D3D3D"/>
                </a:solidFill>
                <a:latin typeface="Gill Sans MT"/>
              </a:rPr>
              <a:t>Director, Congressional Relations</a:t>
            </a:r>
          </a:p>
          <a:p>
            <a:pPr marL="324000" marR="0" lvl="1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903163"/>
              </a:buClr>
              <a:buSzPct val="9200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NAHRO</a:t>
            </a:r>
          </a:p>
          <a:p>
            <a:pPr marL="324000" marR="0" lvl="1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903163"/>
              </a:buClr>
              <a:buSzPct val="9200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thembree@nahro.org</a:t>
            </a:r>
          </a:p>
          <a:p>
            <a:pPr marL="324000" marR="0" lvl="1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903163"/>
              </a:buClr>
              <a:buSzPct val="92000"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3D3D3D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3866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343EC-0B68-4846-B4E8-C5E29128C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FE30EB-9F28-AC41-B2F2-CF4BEE401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652302"/>
            <a:ext cx="11029615" cy="3678303"/>
          </a:xfrm>
        </p:spPr>
        <p:txBody>
          <a:bodyPr>
            <a:noAutofit/>
          </a:bodyPr>
          <a:lstStyle/>
          <a:p>
            <a:endParaRPr lang="en-US" sz="2400" dirty="0"/>
          </a:p>
          <a:p>
            <a:r>
              <a:rPr lang="en-US" sz="2400" dirty="0"/>
              <a:t>NAHRO Virtual Washington Conference, Hill Day Overview</a:t>
            </a:r>
          </a:p>
          <a:p>
            <a:r>
              <a:rPr lang="en-US" sz="2400" dirty="0"/>
              <a:t>Logistics</a:t>
            </a:r>
          </a:p>
          <a:p>
            <a:r>
              <a:rPr lang="en-US" sz="2400" dirty="0"/>
              <a:t>Preparing for Your Meetings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0B6151-8AEB-574F-8BA2-3A7B76BDA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EBEBEB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9168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Today’s Presenters</a:t>
            </a:r>
          </a:p>
        </p:txBody>
      </p:sp>
      <p:sp>
        <p:nvSpPr>
          <p:cNvPr id="7" name="Content Placeholder 7"/>
          <p:cNvSpPr txBox="1">
            <a:spLocks/>
          </p:cNvSpPr>
          <p:nvPr/>
        </p:nvSpPr>
        <p:spPr>
          <a:xfrm>
            <a:off x="581193" y="2664913"/>
            <a:ext cx="11029615" cy="16313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4000" marR="0" lvl="1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903163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Tess Hembree</a:t>
            </a:r>
          </a:p>
          <a:p>
            <a:pPr marL="324000" marR="0" lvl="1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903163"/>
              </a:buClr>
              <a:buSzPct val="92000"/>
              <a:buNone/>
              <a:tabLst/>
              <a:defRPr/>
            </a:pPr>
            <a:r>
              <a:rPr lang="en-US" sz="3000" dirty="0">
                <a:solidFill>
                  <a:srgbClr val="3D3D3D"/>
                </a:solidFill>
                <a:latin typeface="Gill Sans MT"/>
              </a:rPr>
              <a:t>Director of Congressional Relations</a:t>
            </a:r>
          </a:p>
          <a:p>
            <a:pPr marL="324000" marR="0" lvl="1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903163"/>
              </a:buClr>
              <a:buSzPct val="9200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NAHRO</a:t>
            </a:r>
          </a:p>
          <a:p>
            <a:pPr marL="324000" marR="0" lvl="1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903163"/>
              </a:buClr>
              <a:buSzPct val="92000"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3D3D3D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marL="324000" marR="0" lvl="1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903163"/>
              </a:buClr>
              <a:buSzPct val="92000"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3D3D3D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581BBC5F-AC1B-410E-A6A7-94CEE9345321}"/>
              </a:ext>
            </a:extLst>
          </p:cNvPr>
          <p:cNvSpPr txBox="1">
            <a:spLocks/>
          </p:cNvSpPr>
          <p:nvPr/>
        </p:nvSpPr>
        <p:spPr>
          <a:xfrm>
            <a:off x="928914" y="5812179"/>
            <a:ext cx="10471437" cy="6323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4000" marR="0" lvl="1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903163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Lincoln Clapper</a:t>
            </a:r>
          </a:p>
          <a:p>
            <a:pPr marL="324000" marR="0" lvl="1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903163"/>
              </a:buClr>
              <a:buSzPct val="92000"/>
              <a:buNone/>
              <a:tabLst/>
              <a:defRPr/>
            </a:pPr>
            <a:r>
              <a:rPr lang="en-US" sz="3000" dirty="0">
                <a:solidFill>
                  <a:srgbClr val="3D3D3D"/>
                </a:solidFill>
                <a:latin typeface="Gill Sans MT"/>
              </a:rPr>
              <a:t>Chief Sales Officer</a:t>
            </a:r>
          </a:p>
          <a:p>
            <a:pPr marL="324000" marR="0" lvl="1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903163"/>
              </a:buClr>
              <a:buSzPct val="92000"/>
              <a:buNone/>
              <a:tabLst/>
              <a:defRPr/>
            </a:pPr>
            <a:r>
              <a:rPr lang="en-US" sz="3000" dirty="0">
                <a:solidFill>
                  <a:srgbClr val="3D3D3D"/>
                </a:solidFill>
                <a:latin typeface="Gill Sans MT"/>
              </a:rPr>
              <a:t>Advocacy Associates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3D3D3D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marL="324000" marR="0" lvl="1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903163"/>
              </a:buClr>
              <a:buSzPct val="92000"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3D3D3D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marL="324000" marR="0" lvl="1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903163"/>
              </a:buClr>
              <a:buSzPct val="92000"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3D3D3D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8795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343EC-0B68-4846-B4E8-C5E29128C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Overview: What is virtual hill day?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FE30EB-9F28-AC41-B2F2-CF4BEE401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166" y="1675020"/>
            <a:ext cx="11334405" cy="4231663"/>
          </a:xfrm>
        </p:spPr>
        <p:txBody>
          <a:bodyPr>
            <a:noAutofit/>
          </a:bodyPr>
          <a:lstStyle/>
          <a:p>
            <a:endParaRPr lang="en-US" sz="2400" dirty="0"/>
          </a:p>
          <a:p>
            <a:r>
              <a:rPr lang="en-US" sz="2400" dirty="0"/>
              <a:t>NAHRO Virtual Washington Conference Attendees meet with members of Congress via conference call</a:t>
            </a:r>
          </a:p>
          <a:p>
            <a:r>
              <a:rPr lang="en-US" sz="2400" dirty="0"/>
              <a:t>Hear from Congressional staff and members of Congress</a:t>
            </a:r>
          </a:p>
          <a:p>
            <a:r>
              <a:rPr lang="en-US" sz="2400" dirty="0"/>
              <a:t>Opportunity to connect with Washington, DC-based legislators and staff</a:t>
            </a:r>
          </a:p>
          <a:p>
            <a:r>
              <a:rPr lang="en-US" sz="2400" dirty="0"/>
              <a:t>Highlight NAHRO affordable housing and community development priorities</a:t>
            </a:r>
          </a:p>
          <a:p>
            <a:r>
              <a:rPr lang="en-US" sz="2400" dirty="0"/>
              <a:t>TELL YOUR STORY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0B6151-8AEB-574F-8BA2-3A7B76BDA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EBEBEB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0029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343EC-0B68-4846-B4E8-C5E29128C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NAHRO online Washington conference- </a:t>
            </a:r>
            <a:br>
              <a:rPr lang="en-US" dirty="0"/>
            </a:br>
            <a:r>
              <a:rPr lang="en-US" dirty="0"/>
              <a:t>Tuesday, March 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FE30EB-9F28-AC41-B2F2-CF4BEE401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320" y="2477541"/>
            <a:ext cx="11029615" cy="3678303"/>
          </a:xfrm>
        </p:spPr>
        <p:txBody>
          <a:bodyPr>
            <a:noAutofit/>
          </a:bodyPr>
          <a:lstStyle/>
          <a:p>
            <a:r>
              <a:rPr lang="en-US" sz="2400" dirty="0"/>
              <a:t>Opening Plenary: Major Garrett</a:t>
            </a:r>
          </a:p>
          <a:p>
            <a:pPr lvl="1"/>
            <a:r>
              <a:rPr lang="en-US" sz="2200" dirty="0"/>
              <a:t>11:15 am – 12:15 pm</a:t>
            </a:r>
          </a:p>
          <a:p>
            <a:r>
              <a:rPr lang="en-US" sz="2400" dirty="0"/>
              <a:t>Concurrent Session:  Advocacy Tips and Insights</a:t>
            </a:r>
          </a:p>
          <a:p>
            <a:pPr lvl="1"/>
            <a:r>
              <a:rPr lang="en-US" sz="2200" dirty="0"/>
              <a:t>12:30 pm – 1:30 pm</a:t>
            </a:r>
          </a:p>
          <a:p>
            <a:r>
              <a:rPr lang="en-US" sz="2400" dirty="0"/>
              <a:t>Plenary Session: Washington Report</a:t>
            </a:r>
          </a:p>
          <a:p>
            <a:pPr lvl="1"/>
            <a:r>
              <a:rPr lang="en-US" sz="2200" dirty="0"/>
              <a:t>3:00 pm – 4:30 pm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0B6151-8AEB-574F-8BA2-3A7B76BDA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EBEBEB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6683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343EC-0B68-4846-B4E8-C5E29128C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NAHRO online conference, Hill Day-</a:t>
            </a:r>
            <a:br>
              <a:rPr lang="en-US" dirty="0"/>
            </a:br>
            <a:r>
              <a:rPr lang="en-US" dirty="0"/>
              <a:t>Wednesday, March 3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FE30EB-9F28-AC41-B2F2-CF4BEE401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320" y="2477541"/>
            <a:ext cx="11029615" cy="3678303"/>
          </a:xfrm>
        </p:spPr>
        <p:txBody>
          <a:bodyPr>
            <a:noAutofit/>
          </a:bodyPr>
          <a:lstStyle/>
          <a:p>
            <a:r>
              <a:rPr lang="en-US" sz="2400" dirty="0"/>
              <a:t>Congressional Staff Panel</a:t>
            </a:r>
          </a:p>
          <a:p>
            <a:pPr lvl="1"/>
            <a:r>
              <a:rPr lang="en-US" sz="2200" dirty="0"/>
              <a:t>9:00 am- 10:00 am</a:t>
            </a:r>
          </a:p>
          <a:p>
            <a:r>
              <a:rPr lang="en-US" sz="2400" dirty="0"/>
              <a:t>Members of Congress, Legislator of the Year</a:t>
            </a:r>
          </a:p>
          <a:p>
            <a:pPr lvl="1"/>
            <a:r>
              <a:rPr lang="en-US" sz="2200" dirty="0"/>
              <a:t>11:15 am – 12:15 pm</a:t>
            </a:r>
          </a:p>
          <a:p>
            <a:r>
              <a:rPr lang="en-US" sz="2400" dirty="0"/>
              <a:t>Meetings with Your Legislators</a:t>
            </a:r>
          </a:p>
          <a:p>
            <a:pPr lvl="1"/>
            <a:r>
              <a:rPr lang="en-US" sz="2200" dirty="0"/>
              <a:t>Various times, 9:00 am – 4:00 pm</a:t>
            </a:r>
          </a:p>
          <a:p>
            <a:r>
              <a:rPr lang="en-US" sz="2400" dirty="0"/>
              <a:t>Reception</a:t>
            </a:r>
          </a:p>
          <a:p>
            <a:pPr lvl="1"/>
            <a:r>
              <a:rPr lang="en-US" sz="2200" dirty="0"/>
              <a:t>4:00 pm- 5:00 pm </a:t>
            </a:r>
          </a:p>
          <a:p>
            <a:endParaRPr lang="en-US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0B6151-8AEB-574F-8BA2-3A7B76BDA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EBEBEB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7514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343EC-0B68-4846-B4E8-C5E29128C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Overview: How do I schedule meetings?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FE30EB-9F28-AC41-B2F2-CF4BEE4016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n-US" sz="2400" dirty="0"/>
          </a:p>
          <a:p>
            <a:r>
              <a:rPr lang="en-US" sz="2400" dirty="0"/>
              <a:t>You don’t! We will</a:t>
            </a:r>
          </a:p>
          <a:p>
            <a:r>
              <a:rPr lang="en-US" sz="2400" dirty="0"/>
              <a:t>Constituency based on registration address</a:t>
            </a:r>
          </a:p>
          <a:p>
            <a:r>
              <a:rPr lang="en-US" sz="2400" dirty="0"/>
              <a:t>Ensure everyone from state, district meet with office together</a:t>
            </a:r>
          </a:p>
          <a:p>
            <a:r>
              <a:rPr lang="en-US" sz="2400" dirty="0"/>
              <a:t>Coordinate with others from state</a:t>
            </a:r>
          </a:p>
          <a:p>
            <a:endParaRPr lang="en-US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0B6151-8AEB-574F-8BA2-3A7B76BDA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EBEBEB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7563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logistics</a:t>
            </a:r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581BBC5F-AC1B-410E-A6A7-94CEE9345321}"/>
              </a:ext>
            </a:extLst>
          </p:cNvPr>
          <p:cNvSpPr txBox="1">
            <a:spLocks/>
          </p:cNvSpPr>
          <p:nvPr/>
        </p:nvSpPr>
        <p:spPr>
          <a:xfrm>
            <a:off x="423438" y="4193520"/>
            <a:ext cx="10471437" cy="6323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4000" marR="0" lvl="1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903163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Lincoln Clapper</a:t>
            </a:r>
          </a:p>
          <a:p>
            <a:pPr marL="324000" marR="0" lvl="1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903163"/>
              </a:buClr>
              <a:buSzPct val="92000"/>
              <a:buNone/>
              <a:tabLst/>
              <a:defRPr/>
            </a:pPr>
            <a:r>
              <a:rPr lang="en-US" sz="3000" dirty="0">
                <a:solidFill>
                  <a:srgbClr val="3D3D3D"/>
                </a:solidFill>
                <a:latin typeface="Gill Sans MT"/>
              </a:rPr>
              <a:t>Chief Sales Officer</a:t>
            </a:r>
          </a:p>
          <a:p>
            <a:pPr marL="324000" marR="0" lvl="1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903163"/>
              </a:buClr>
              <a:buSzPct val="92000"/>
              <a:buNone/>
              <a:tabLst/>
              <a:defRPr/>
            </a:pPr>
            <a:r>
              <a:rPr lang="en-US" sz="3000" dirty="0">
                <a:solidFill>
                  <a:srgbClr val="3D3D3D"/>
                </a:solidFill>
                <a:latin typeface="Gill Sans MT"/>
              </a:rPr>
              <a:t>Advocacy Associates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3D3D3D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marL="324000" marR="0" lvl="1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903163"/>
              </a:buClr>
              <a:buSzPct val="92000"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3D3D3D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marL="324000" marR="0" lvl="1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903163"/>
              </a:buClr>
              <a:buSzPct val="92000"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3D3D3D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129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BAB66-F090-460D-A82C-C2D1BAD35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581" y="5031403"/>
            <a:ext cx="10792837" cy="1151965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Introduction to advocacy</a:t>
            </a:r>
          </a:p>
        </p:txBody>
      </p:sp>
      <p:sp>
        <p:nvSpPr>
          <p:cNvPr id="24" name="Rectangle 3">
            <a:extLst>
              <a:ext uri="{FF2B5EF4-FFF2-40B4-BE49-F238E27FC236}">
                <a16:creationId xmlns:a16="http://schemas.microsoft.com/office/drawing/2014/main" id="{5B15900B-C730-42A5-9E49-A47C5205805B}"/>
              </a:ext>
            </a:extLst>
          </p:cNvPr>
          <p:cNvSpPr>
            <a:spLocks noGrp="1" noChangeArrowheads="1"/>
          </p:cNvSpPr>
          <p:nvPr>
            <p:ph sz="quarter" idx="4294967295"/>
          </p:nvPr>
        </p:nvSpPr>
        <p:spPr>
          <a:xfrm>
            <a:off x="5702774" y="2197650"/>
            <a:ext cx="6172200" cy="4425091"/>
          </a:xfrm>
          <a:prstGeom prst="rect">
            <a:avLst/>
          </a:prstGeom>
        </p:spPr>
        <p:txBody>
          <a:bodyPr anchor="t">
            <a:normAutofit fontScale="77500" lnSpcReduction="20000"/>
          </a:bodyPr>
          <a:lstStyle/>
          <a:p>
            <a:pPr marL="0" indent="0">
              <a:lnSpc>
                <a:spcPct val="110000"/>
              </a:lnSpc>
              <a:buNone/>
              <a:defRPr/>
            </a:pPr>
            <a:r>
              <a:rPr lang="en-US" altLang="en-US" sz="2600" b="1" dirty="0">
                <a:latin typeface="Calibri" panose="020F0502020204030204" pitchFamily="34" charset="0"/>
                <a:cs typeface="Calibri" panose="020F0502020204030204" pitchFamily="34" charset="0"/>
              </a:rPr>
              <a:t>Advocacy IS….</a:t>
            </a:r>
          </a:p>
          <a:p>
            <a:pPr lvl="1" eaLnBrk="1" hangingPunct="1">
              <a:lnSpc>
                <a:spcPct val="110000"/>
              </a:lnSpc>
              <a:defRPr/>
            </a:pPr>
            <a:r>
              <a:rPr lang="en-US" altLang="en-US" sz="2600" cap="none" dirty="0">
                <a:latin typeface="Calibri" panose="020F0502020204030204" pitchFamily="34" charset="0"/>
                <a:cs typeface="Calibri" panose="020F0502020204030204" pitchFamily="34" charset="0"/>
              </a:rPr>
              <a:t>Actions taken to promote more informed decision making at the federal, state, and local levels by:</a:t>
            </a:r>
          </a:p>
          <a:p>
            <a:pPr lvl="2">
              <a:lnSpc>
                <a:spcPct val="110000"/>
              </a:lnSpc>
              <a:defRPr/>
            </a:pPr>
            <a:r>
              <a:rPr lang="en-US" altLang="en-US" sz="2600" cap="none" dirty="0">
                <a:latin typeface="Calibri" panose="020F0502020204030204" pitchFamily="34" charset="0"/>
                <a:cs typeface="Calibri" panose="020F0502020204030204" pitchFamily="34" charset="0"/>
              </a:rPr>
              <a:t>Generating a better understanding of the role of housing and community development programs in peoples’ lives</a:t>
            </a:r>
          </a:p>
          <a:p>
            <a:pPr lvl="2">
              <a:lnSpc>
                <a:spcPct val="110000"/>
              </a:lnSpc>
              <a:defRPr/>
            </a:pPr>
            <a:r>
              <a:rPr lang="en-US" altLang="en-US" sz="2600" cap="none" dirty="0">
                <a:latin typeface="Calibri" panose="020F0502020204030204" pitchFamily="34" charset="0"/>
                <a:cs typeface="Calibri" panose="020F0502020204030204" pitchFamily="34" charset="0"/>
              </a:rPr>
              <a:t>Working within your established agency policy and  legal restrictions</a:t>
            </a:r>
          </a:p>
          <a:p>
            <a:pPr marL="0" indent="0">
              <a:lnSpc>
                <a:spcPct val="110000"/>
              </a:lnSpc>
              <a:buNone/>
              <a:defRPr/>
            </a:pPr>
            <a:r>
              <a:rPr lang="en-US" altLang="en-US" sz="26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Two types of Advocacy:</a:t>
            </a:r>
          </a:p>
          <a:p>
            <a:pPr lvl="1">
              <a:lnSpc>
                <a:spcPct val="110000"/>
              </a:lnSpc>
              <a:defRPr/>
            </a:pPr>
            <a:r>
              <a:rPr lang="en-US" altLang="en-US" sz="2600" cap="none" dirty="0">
                <a:latin typeface="Calibri" panose="020F0502020204030204" pitchFamily="34" charset="0"/>
                <a:cs typeface="Calibri" panose="020F0502020204030204" pitchFamily="34" charset="0"/>
              </a:rPr>
              <a:t>Ongoing, year-round, mission-driven</a:t>
            </a:r>
          </a:p>
          <a:p>
            <a:pPr lvl="1">
              <a:lnSpc>
                <a:spcPct val="110000"/>
              </a:lnSpc>
              <a:defRPr/>
            </a:pPr>
            <a:r>
              <a:rPr lang="en-US" altLang="en-US" sz="2600" cap="none" dirty="0">
                <a:latin typeface="Calibri" panose="020F0502020204030204" pitchFamily="34" charset="0"/>
                <a:cs typeface="Calibri" panose="020F0502020204030204" pitchFamily="34" charset="0"/>
              </a:rPr>
              <a:t>Issue/Event-Specific</a:t>
            </a:r>
          </a:p>
          <a:p>
            <a:pPr lvl="2">
              <a:lnSpc>
                <a:spcPct val="110000"/>
              </a:lnSpc>
              <a:defRPr/>
            </a:pPr>
            <a:endParaRPr lang="en-US" altLang="en-US" sz="13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None/>
              <a:defRPr/>
            </a:pPr>
            <a:endParaRPr lang="en-US" altLang="en-US" sz="1300" cap="none" dirty="0"/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None/>
              <a:defRPr/>
            </a:pPr>
            <a:endParaRPr lang="en-US" altLang="en-US" sz="1300" dirty="0"/>
          </a:p>
        </p:txBody>
      </p:sp>
      <p:pic>
        <p:nvPicPr>
          <p:cNvPr id="4" name="Picture 3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66E4E105-7D76-4226-B303-484C7593EC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417" y="2680251"/>
            <a:ext cx="4876801" cy="32512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EBC6864-2F13-4A8D-A2B5-CC0DE6783CBE}"/>
              </a:ext>
            </a:extLst>
          </p:cNvPr>
          <p:cNvSpPr txBox="1"/>
          <p:nvPr/>
        </p:nvSpPr>
        <p:spPr>
          <a:xfrm>
            <a:off x="443417" y="1101384"/>
            <a:ext cx="11301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white"/>
                </a:solidFill>
                <a:latin typeface="Gill Sans MT(headings)"/>
              </a:rPr>
              <a:t>WHY PARTICIPATE?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(headings)"/>
            </a:endParaRPr>
          </a:p>
        </p:txBody>
      </p:sp>
    </p:spTree>
    <p:extLst>
      <p:ext uri="{BB962C8B-B14F-4D97-AF65-F5344CB8AC3E}">
        <p14:creationId xmlns:p14="http://schemas.microsoft.com/office/powerpoint/2010/main" val="2771438590"/>
      </p:ext>
    </p:extLst>
  </p:cSld>
  <p:clrMapOvr>
    <a:masterClrMapping/>
  </p:clrMapOvr>
</p:sld>
</file>

<file path=ppt/theme/theme1.xml><?xml version="1.0" encoding="utf-8"?>
<a:theme xmlns:a="http://schemas.openxmlformats.org/drawingml/2006/main" name="1_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2_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4C71C252F20347A2323EB36A7418C0" ma:contentTypeVersion="10" ma:contentTypeDescription="Create a new document." ma:contentTypeScope="" ma:versionID="7054e8f5a203821c8a2326cf458a51de">
  <xsd:schema xmlns:xsd="http://www.w3.org/2001/XMLSchema" xmlns:xs="http://www.w3.org/2001/XMLSchema" xmlns:p="http://schemas.microsoft.com/office/2006/metadata/properties" xmlns:ns2="efab2e66-44df-4c85-bf01-b9df89cf0efd" xmlns:ns3="78794fb0-d291-4a11-9856-28775a732a35" targetNamespace="http://schemas.microsoft.com/office/2006/metadata/properties" ma:root="true" ma:fieldsID="ecf81148ac7ad3646a83bba2db14388d" ns2:_="" ns3:_="">
    <xsd:import namespace="efab2e66-44df-4c85-bf01-b9df89cf0efd"/>
    <xsd:import namespace="78794fb0-d291-4a11-9856-28775a732a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ab2e66-44df-4c85-bf01-b9df89cf0ef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794fb0-d291-4a11-9856-28775a732a35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D8315C3-1E67-4014-925B-57C4D643833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F0A595D-CAAE-4333-8629-53ACB91EC02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608B763-4085-4E20-8684-DF7548A842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fab2e66-44df-4c85-bf01-b9df89cf0efd"/>
    <ds:schemaRef ds:uri="78794fb0-d291-4a11-9856-28775a732a3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3518</TotalTime>
  <Words>694</Words>
  <Application>Microsoft Office PowerPoint</Application>
  <PresentationFormat>Widescreen</PresentationFormat>
  <Paragraphs>126</Paragraphs>
  <Slides>19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Gill Sans MT</vt:lpstr>
      <vt:lpstr>Gill Sans MT(headings)</vt:lpstr>
      <vt:lpstr>Wingdings</vt:lpstr>
      <vt:lpstr>Wingdings 2</vt:lpstr>
      <vt:lpstr>1_Dividend</vt:lpstr>
      <vt:lpstr>2_Dividend</vt:lpstr>
      <vt:lpstr>NAHRO Presents</vt:lpstr>
      <vt:lpstr>agenda</vt:lpstr>
      <vt:lpstr>Today’s Presenters</vt:lpstr>
      <vt:lpstr>Overview: What is virtual hill day?</vt:lpstr>
      <vt:lpstr>NAHRO online Washington conference-  Tuesday, March 2</vt:lpstr>
      <vt:lpstr>NAHRO online conference, Hill Day- Wednesday, March 3</vt:lpstr>
      <vt:lpstr>Overview: How do I schedule meetings?</vt:lpstr>
      <vt:lpstr>logistics</vt:lpstr>
      <vt:lpstr>Introduction to advocacy</vt:lpstr>
      <vt:lpstr>Preparing for your meetings: Teleconference basics</vt:lpstr>
      <vt:lpstr>Preparing for your meetings</vt:lpstr>
      <vt:lpstr>Homework Assignment</vt:lpstr>
      <vt:lpstr>Who You’re Talking To: Some Notes on Staff  Meet With Them!)</vt:lpstr>
      <vt:lpstr>Meetings during COVID-19, January 6 crisis</vt:lpstr>
      <vt:lpstr>2021 legislative and regulatory agenda</vt:lpstr>
      <vt:lpstr>2021 nahro legislative and regulatory agenda:  policy priorities</vt:lpstr>
      <vt:lpstr>2021 nahro legislative and regulatory agenda:  policy priorities</vt:lpstr>
      <vt:lpstr>2021 NAHRO Legislative and regulatory agenda: Talking points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NAHRO Presents</dc:title>
  <dc:creator>Eric Oberdorfer</dc:creator>
  <cp:lastModifiedBy>Jenna Hampton</cp:lastModifiedBy>
  <cp:revision>97</cp:revision>
  <dcterms:created xsi:type="dcterms:W3CDTF">2020-01-16T14:55:30Z</dcterms:created>
  <dcterms:modified xsi:type="dcterms:W3CDTF">2021-02-25T15:31:25Z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0x010100354C71C252F20347A2323EB36A7418C0</vt:lpwstr>
  </property>
</Properties>
</file>